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367" r:id="rId4"/>
    <p:sldId id="369" r:id="rId5"/>
    <p:sldId id="370" r:id="rId6"/>
    <p:sldId id="368" r:id="rId7"/>
    <p:sldId id="258" r:id="rId8"/>
    <p:sldId id="259" r:id="rId9"/>
    <p:sldId id="260" r:id="rId10"/>
    <p:sldId id="261" r:id="rId11"/>
    <p:sldId id="262" r:id="rId12"/>
    <p:sldId id="263" r:id="rId13"/>
    <p:sldId id="266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3" r:id="rId22"/>
    <p:sldId id="308" r:id="rId23"/>
    <p:sldId id="276" r:id="rId24"/>
    <p:sldId id="277" r:id="rId25"/>
    <p:sldId id="278" r:id="rId26"/>
    <p:sldId id="309" r:id="rId27"/>
    <p:sldId id="281" r:id="rId28"/>
    <p:sldId id="310" r:id="rId29"/>
    <p:sldId id="311" r:id="rId30"/>
    <p:sldId id="313" r:id="rId31"/>
    <p:sldId id="287" r:id="rId32"/>
    <p:sldId id="288" r:id="rId33"/>
    <p:sldId id="290" r:id="rId34"/>
    <p:sldId id="291" r:id="rId35"/>
    <p:sldId id="292" r:id="rId36"/>
    <p:sldId id="289" r:id="rId37"/>
    <p:sldId id="293" r:id="rId38"/>
    <p:sldId id="294" r:id="rId39"/>
    <p:sldId id="299" r:id="rId40"/>
    <p:sldId id="300" r:id="rId41"/>
    <p:sldId id="297" r:id="rId42"/>
    <p:sldId id="296" r:id="rId43"/>
    <p:sldId id="298" r:id="rId44"/>
    <p:sldId id="301" r:id="rId45"/>
    <p:sldId id="307" r:id="rId46"/>
    <p:sldId id="314" r:id="rId47"/>
    <p:sldId id="315" r:id="rId48"/>
    <p:sldId id="30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71" r:id="rId59"/>
    <p:sldId id="372" r:id="rId60"/>
    <p:sldId id="373" r:id="rId61"/>
    <p:sldId id="374" r:id="rId62"/>
    <p:sldId id="375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2" r:id="rId78"/>
    <p:sldId id="350" r:id="rId79"/>
    <p:sldId id="351" r:id="rId80"/>
    <p:sldId id="354" r:id="rId81"/>
    <p:sldId id="355" r:id="rId82"/>
    <p:sldId id="353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4" r:id="rId91"/>
    <p:sldId id="365" r:id="rId92"/>
    <p:sldId id="366" r:id="rId93"/>
    <p:sldId id="333" r:id="rId94"/>
    <p:sldId id="377" r:id="rId95"/>
    <p:sldId id="376" r:id="rId96"/>
    <p:sldId id="316" r:id="rId97"/>
    <p:sldId id="318" r:id="rId98"/>
    <p:sldId id="323" r:id="rId99"/>
    <p:sldId id="526" r:id="rId100"/>
    <p:sldId id="321" r:id="rId101"/>
    <p:sldId id="527" r:id="rId102"/>
    <p:sldId id="322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3750"/>
  </p:normalViewPr>
  <p:slideViewPr>
    <p:cSldViewPr snapToGrid="0" snapToObjects="1">
      <p:cViewPr varScale="1">
        <p:scale>
          <a:sx n="106" d="100"/>
          <a:sy n="106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B3ED-33DA-8948-AB63-9B63479EA0C0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F925B-B380-CC46-A97A-79BA80B1B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97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0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85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15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4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72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3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0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08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91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0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12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97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6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10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3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0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07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0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2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81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0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7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F925B-B380-CC46-A97A-79BA80B1B8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379A-E690-DE4A-8E09-6F3A34D13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70696-E26C-B54C-BD9B-A6D1DC541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FBF00-81A7-BB44-971B-7D0E6487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A1E87-648A-5F49-BEFF-7E56CCFC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529D4-9339-8C4F-80B8-B50AB300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5898-1394-8447-B86B-CD574D7E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5D7B2-8DE5-864B-B636-BAADBDC4C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9E17-8DBE-3741-A72C-3D4C712C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7B720-6DAA-204C-9C4E-C3B75350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FE952-9E12-924B-9549-4DDCC43D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6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12E1D-4AFF-894F-8C20-91AD30858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495A5-50C9-154F-80E4-DBDB6032A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B0BC8-59DA-9347-8E30-14F87C44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39348-CA70-DF46-BC76-593F5DB4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4E370-E044-FF40-9636-6F9EACDC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3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5EA8-DE5E-514E-9ECC-BC57F28C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39B75-E489-1E43-892A-D8185F7C7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B3D81-8892-6846-A831-F253214BA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5FB38-2A13-6E4E-BDBE-0F2896CC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E0ACB-F62C-0241-9FD1-E40A4884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0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8F3A-E50C-3C48-AA27-8399BAC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C51E-C26D-F64D-8D8F-9D1ABC0F3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03D5-C140-CC44-A03A-6C8340B1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CAEA5-4BCC-C842-9016-1471CB3A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F33DE-63AF-2744-B1E6-11E50E81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023-B0FC-4D4E-B780-0E8A74AC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C3532-426B-4248-8A2B-77BCC0496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25E7D-3626-974D-8CA4-1748B3E2B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8A0AC-7CEC-2441-8271-10CF6BD7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9815D-D47C-2D4E-BE1A-C2EA1F64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F4C34-9184-AF4B-B5D5-56758692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0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63D3-F49C-5F49-B90C-65C8DC89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EBF0E-5126-D946-B922-285864A34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3AFB9-275C-D94A-A824-DA1784F66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03C81-7769-C34C-A3CF-D8C727B94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82EBC-CF75-7B43-BD3E-A71E062EE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C5F54-1C58-5A42-BCA8-4A9B69965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35DE3-434C-224C-9267-2DE164DBE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012CB-EDC3-D74C-8D52-3315F99A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6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91A5-655E-D94D-A905-9D8C0F44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87189-94AF-E647-9C5E-D85A37D3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B9344-3191-A645-8433-7C7F1377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2B798-31F5-BA42-9F21-72749F13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2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64B73-A098-2841-8FF0-3F5450E9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9320B-1DF8-7D42-B007-05EA32B7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EDE4E-1926-8149-A6C2-63D62C15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3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089A-1C04-8549-98C0-1077297F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9077-ED82-594F-8D96-D03CA3D7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B1729-5AAC-FD4A-9CE3-21BB4487A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8E485-05D7-2440-BFD4-419C4F70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F725B-FFAF-0F44-B061-93C8594B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3846E-E0A0-9742-983D-06C90232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061F-EE74-564F-BA5D-27E263DB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1F678-F8D5-D747-AD24-BA0D65A30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7332A-1366-A641-98E4-66EBA4A03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1AFE-94E4-FC47-AF04-46402EE7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A3E00-4284-2D42-A5E4-0607E09D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C8089-3524-2A4A-B46E-579F28B8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8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7FEB0-2AF8-574D-824E-CD734DE1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B1D84-CA34-324D-93E7-A9DB6A5B7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D97A3-DAA8-B143-BF8E-382D4E93B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481D6-090A-EC47-A985-43BA9522BEEE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0721E-FB37-3A42-A228-FE4CD41BD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5CBDC-9662-FF4C-941F-4A6052DB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DAAE3-1A8D-574E-8036-3B3B9B363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0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5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5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5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1.png"/><Relationship Id="rId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myelms.umd.edu/courses/1257148/files/folder/papers?preview=52103201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myelms.umd.edu/courses/1257148/files/folder/papers?preview=521032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0F08-8B98-A340-9089-AC858A133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List arrays and </a:t>
            </a:r>
            <a:r>
              <a:rPr lang="en-US" dirty="0" err="1"/>
              <a:t>Skiplists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0C8CF-E0E8-F94A-8177-E9F372CE51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420</a:t>
            </a:r>
          </a:p>
        </p:txBody>
      </p:sp>
    </p:spTree>
    <p:extLst>
      <p:ext uri="{BB962C8B-B14F-4D97-AF65-F5344CB8AC3E}">
        <p14:creationId xmlns:p14="http://schemas.microsoft.com/office/powerpoint/2010/main" val="3649126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99867"/>
              </p:ext>
            </p:extLst>
          </p:nvPr>
        </p:nvGraphicFramePr>
        <p:xfrm>
          <a:off x="3082886" y="464470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034284"/>
              </p:ext>
            </p:extLst>
          </p:nvPr>
        </p:nvGraphicFramePr>
        <p:xfrm>
          <a:off x="505674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0AA0B96-3BDD-464C-AA94-44FDC0EF3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335108"/>
              </p:ext>
            </p:extLst>
          </p:nvPr>
        </p:nvGraphicFramePr>
        <p:xfrm>
          <a:off x="7031229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48016"/>
              </p:ext>
            </p:extLst>
          </p:nvPr>
        </p:nvGraphicFramePr>
        <p:xfrm>
          <a:off x="9072318" y="4542124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B2E-6CDD-F148-84C3-7F6DBB423A64}"/>
                  </a:ext>
                </a:extLst>
              </p:cNvPr>
              <p:cNvSpPr txBox="1"/>
              <p:nvPr/>
            </p:nvSpPr>
            <p:spPr>
              <a:xfrm>
                <a:off x="3305908" y="2233246"/>
                <a:ext cx="5383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Second level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ℓ=1)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connects every 2^1 = 2 nodes!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B2E-6CDD-F148-84C3-7F6DBB4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08" y="2233246"/>
                <a:ext cx="5383643" cy="369332"/>
              </a:xfrm>
              <a:prstGeom prst="rect">
                <a:avLst/>
              </a:prstGeom>
              <a:blipFill>
                <a:blip r:embed="rId5"/>
                <a:stretch>
                  <a:fillRect l="-7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07ECBD3A-A704-3949-B641-E1F70A83C90E}"/>
              </a:ext>
            </a:extLst>
          </p:cNvPr>
          <p:cNvSpPr/>
          <p:nvPr/>
        </p:nvSpPr>
        <p:spPr>
          <a:xfrm rot="16200000">
            <a:off x="2102825" y="3618849"/>
            <a:ext cx="435305" cy="142297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CB5E5-7EE4-9646-8436-476FA41B51ED}"/>
              </a:ext>
            </a:extLst>
          </p:cNvPr>
          <p:cNvSpPr txBox="1"/>
          <p:nvPr/>
        </p:nvSpPr>
        <p:spPr>
          <a:xfrm>
            <a:off x="1811216" y="3736731"/>
            <a:ext cx="10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 nodes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51D7153-CAB1-D941-B438-E3E1D56B7821}"/>
              </a:ext>
            </a:extLst>
          </p:cNvPr>
          <p:cNvSpPr/>
          <p:nvPr/>
        </p:nvSpPr>
        <p:spPr>
          <a:xfrm rot="16200000">
            <a:off x="4234285" y="3612986"/>
            <a:ext cx="435305" cy="142297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92C2F2-F07E-0D47-B01D-0AB4E7792468}"/>
              </a:ext>
            </a:extLst>
          </p:cNvPr>
          <p:cNvSpPr txBox="1"/>
          <p:nvPr/>
        </p:nvSpPr>
        <p:spPr>
          <a:xfrm>
            <a:off x="3942676" y="3730868"/>
            <a:ext cx="10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 nodes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0F072484-4CBD-384E-9D9F-5A99934E5B53}"/>
              </a:ext>
            </a:extLst>
          </p:cNvPr>
          <p:cNvSpPr/>
          <p:nvPr/>
        </p:nvSpPr>
        <p:spPr>
          <a:xfrm rot="16200000">
            <a:off x="6175059" y="3619623"/>
            <a:ext cx="435305" cy="142297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6C8B33-2A94-394E-BC27-50DD60835210}"/>
              </a:ext>
            </a:extLst>
          </p:cNvPr>
          <p:cNvSpPr txBox="1"/>
          <p:nvPr/>
        </p:nvSpPr>
        <p:spPr>
          <a:xfrm>
            <a:off x="5883450" y="3737505"/>
            <a:ext cx="10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 nodes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85F32CF5-B5DC-EA4C-A8B3-C0B3AC4B093B}"/>
              </a:ext>
            </a:extLst>
          </p:cNvPr>
          <p:cNvSpPr/>
          <p:nvPr/>
        </p:nvSpPr>
        <p:spPr>
          <a:xfrm rot="16200000">
            <a:off x="8165384" y="3612986"/>
            <a:ext cx="435305" cy="142297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ECEC6D-62D7-1D45-90A6-8074CDFA7BAE}"/>
              </a:ext>
            </a:extLst>
          </p:cNvPr>
          <p:cNvSpPr txBox="1"/>
          <p:nvPr/>
        </p:nvSpPr>
        <p:spPr>
          <a:xfrm>
            <a:off x="7873775" y="3730868"/>
            <a:ext cx="10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 nodes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4568E42-F9B1-7A4D-9716-C312731FF1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1FAB2EA-A0E2-0741-8EBF-3780AFB1F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B9EBEB2-2AF9-9649-9F3F-980A9664B7D5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</p:spTree>
    <p:extLst>
      <p:ext uri="{BB962C8B-B14F-4D97-AF65-F5344CB8AC3E}">
        <p14:creationId xmlns:p14="http://schemas.microsoft.com/office/powerpoint/2010/main" val="31134454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8CAB-BB08-414F-B3EE-27EAA97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</a:t>
            </a:r>
            <a:r>
              <a:rPr lang="en-US" dirty="0" err="1"/>
              <a:t>skiplists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DA15-7A26-40FE-98EC-6351AEF6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Insensitivity on insertion order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AVL + Red-Black trees might make balance guarantees, but a bad insertion order can affect performance of insertions!</a:t>
            </a:r>
          </a:p>
          <a:p>
            <a:r>
              <a:rPr lang="en-US" dirty="0">
                <a:solidFill>
                  <a:schemeClr val="accent2"/>
                </a:solidFill>
              </a:rPr>
              <a:t>Ease of implementation</a:t>
            </a:r>
          </a:p>
          <a:p>
            <a:r>
              <a:rPr lang="en-US" dirty="0">
                <a:solidFill>
                  <a:schemeClr val="accent1"/>
                </a:solidFill>
              </a:rPr>
              <a:t>No recursion overhead</a:t>
            </a:r>
            <a:r>
              <a:rPr lang="en-US" dirty="0"/>
              <a:t>: core of search algorithm is a double loop (while inside a for)</a:t>
            </a:r>
          </a:p>
          <a:p>
            <a:r>
              <a:rPr lang="en-US" dirty="0"/>
              <a:t>Linearity of data and local updates allow </a:t>
            </a:r>
            <a:r>
              <a:rPr lang="en-US" dirty="0">
                <a:solidFill>
                  <a:schemeClr val="accent4"/>
                </a:solidFill>
              </a:rPr>
              <a:t>for distribution of data across nodes 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very good horizontal scalability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Compare with AVL and Red-Black trees where storing different subtrees in different nodes might make it hard to </a:t>
            </a:r>
            <a:r>
              <a:rPr lang="en-US" dirty="0">
                <a:solidFill>
                  <a:schemeClr val="accent2"/>
                </a:solidFill>
              </a:rPr>
              <a:t>propagate rotations </a:t>
            </a:r>
            <a:r>
              <a:rPr lang="en-US" dirty="0"/>
              <a:t>from one subtree to the other.</a:t>
            </a:r>
          </a:p>
        </p:txBody>
      </p:sp>
    </p:spTree>
    <p:extLst>
      <p:ext uri="{BB962C8B-B14F-4D97-AF65-F5344CB8AC3E}">
        <p14:creationId xmlns:p14="http://schemas.microsoft.com/office/powerpoint/2010/main" val="3602654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5CBB-987C-4840-8172-301F9A66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Disadvantages of </a:t>
            </a:r>
            <a:r>
              <a:rPr lang="en-US" dirty="0" err="1"/>
              <a:t>skiplists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80D8D-F7B7-47CE-ABCA-AF6E3E3055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Probabilistic</a:t>
                </a:r>
                <a:r>
                  <a:rPr lang="en-US" dirty="0"/>
                  <a:t> instead of </a:t>
                </a:r>
                <a:r>
                  <a:rPr lang="en-US" dirty="0">
                    <a:solidFill>
                      <a:srgbClr val="7030A0"/>
                    </a:solidFill>
                  </a:rPr>
                  <a:t>deterministic</a:t>
                </a:r>
                <a:r>
                  <a:rPr lang="en-US" dirty="0"/>
                  <a:t> guarantees</a:t>
                </a:r>
              </a:p>
              <a:p>
                <a:pPr lvl="1"/>
                <a:r>
                  <a:rPr lang="en-US" dirty="0"/>
                  <a:t>Compare with AVL and Red-Black trees which offer guarantees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2⋅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respectively.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80D8D-F7B7-47CE-ABCA-AF6E3E3055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8117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5CBB-987C-4840-8172-301F9A66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Disadvantages of </a:t>
            </a:r>
            <a:r>
              <a:rPr lang="en-US" dirty="0" err="1"/>
              <a:t>skiplists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80D8D-F7B7-47CE-ABCA-AF6E3E3055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Probabilistic</a:t>
                </a:r>
                <a:r>
                  <a:rPr lang="en-US" dirty="0"/>
                  <a:t> instead of </a:t>
                </a:r>
                <a:r>
                  <a:rPr lang="en-US" dirty="0">
                    <a:solidFill>
                      <a:srgbClr val="7030A0"/>
                    </a:solidFill>
                  </a:rPr>
                  <a:t>deterministic</a:t>
                </a:r>
                <a:r>
                  <a:rPr lang="en-US" dirty="0"/>
                  <a:t> guarantees</a:t>
                </a:r>
              </a:p>
              <a:p>
                <a:pPr lvl="1"/>
                <a:r>
                  <a:rPr lang="en-US" dirty="0"/>
                  <a:t>Compare with AVL and Red-Black trees which offer guarantees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2⋅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respectively.</a:t>
                </a:r>
              </a:p>
              <a:p>
                <a:r>
                  <a:rPr lang="en-US" dirty="0"/>
                  <a:t>Worst-case search constant bigger than </a:t>
                </a:r>
                <a:r>
                  <a:rPr lang="en-US" dirty="0">
                    <a:solidFill>
                      <a:srgbClr val="FD5CFF"/>
                    </a:solidFill>
                  </a:rPr>
                  <a:t>AVL</a:t>
                </a:r>
                <a:r>
                  <a:rPr lang="en-US" dirty="0"/>
                  <a:t>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(AVL-1)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D5CFF"/>
                    </a:solidFill>
                  </a:rPr>
                  <a:t>Trees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4"/>
                    </a:solidFill>
                  </a:rPr>
                  <a:t>B-Trees</a:t>
                </a:r>
                <a:r>
                  <a:rPr lang="en-US" dirty="0"/>
                  <a:t>, on par with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-Black trees.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80D8D-F7B7-47CE-ABCA-AF6E3E3055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322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544785"/>
              </p:ext>
            </p:extLst>
          </p:nvPr>
        </p:nvGraphicFramePr>
        <p:xfrm>
          <a:off x="9072318" y="4542124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73603"/>
              </p:ext>
            </p:extLst>
          </p:nvPr>
        </p:nvGraphicFramePr>
        <p:xfrm>
          <a:off x="5056747" y="4609532"/>
          <a:ext cx="631876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E284DF4-DAB9-4A41-84F3-3FA131A74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24" r="38241" b="2657"/>
          <a:stretch/>
        </p:blipFill>
        <p:spPr>
          <a:xfrm>
            <a:off x="5163258" y="3669089"/>
            <a:ext cx="397862" cy="1666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975817"/>
              </p:ext>
            </p:extLst>
          </p:nvPr>
        </p:nvGraphicFramePr>
        <p:xfrm>
          <a:off x="3082886" y="464470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0AA0B96-3BDD-464C-AA94-44FDC0EF3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22125"/>
              </p:ext>
            </p:extLst>
          </p:nvPr>
        </p:nvGraphicFramePr>
        <p:xfrm>
          <a:off x="7031229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10293D0-E9A6-D640-8690-4F167D8CE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9198F25-EE60-1944-8019-1C1BCCA4D25C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4E78644-CEE9-F344-9E9E-44A0A4E16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24" r="38241" b="2657"/>
          <a:stretch/>
        </p:blipFill>
        <p:spPr>
          <a:xfrm>
            <a:off x="9189367" y="3617744"/>
            <a:ext cx="397862" cy="16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0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16284"/>
              </p:ext>
            </p:extLst>
          </p:nvPr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6103"/>
              </p:ext>
            </p:extLst>
          </p:nvPr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96361"/>
              </p:ext>
            </p:extLst>
          </p:nvPr>
        </p:nvGraphicFramePr>
        <p:xfrm>
          <a:off x="9113851" y="3912565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055535"/>
              </p:ext>
            </p:extLst>
          </p:nvPr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D387A-1FFD-4542-A77B-FE495B8A97B6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D387A-1FFD-4542-A77B-FE495B8A9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42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/>
        </p:nvGraphicFramePr>
        <p:xfrm>
          <a:off x="9113851" y="3912565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D387A-1FFD-4542-A77B-FE495B8A97B6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2D387A-1FFD-4542-A77B-FE495B8A9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24EB42-8D05-D646-89F6-56139C934346}"/>
                  </a:ext>
                </a:extLst>
              </p:cNvPr>
              <p:cNvSpPr txBox="1"/>
              <p:nvPr/>
            </p:nvSpPr>
            <p:spPr>
              <a:xfrm>
                <a:off x="3305908" y="2233246"/>
                <a:ext cx="5383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Third level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ℓ=2)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connects every 2^2 = 4 nodes!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24EB42-8D05-D646-89F6-56139C934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08" y="2233246"/>
                <a:ext cx="5383643" cy="369332"/>
              </a:xfrm>
              <a:prstGeom prst="rect">
                <a:avLst/>
              </a:prstGeom>
              <a:blipFill>
                <a:blip r:embed="rId6"/>
                <a:stretch>
                  <a:fillRect l="-7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Brace 49">
            <a:extLst>
              <a:ext uri="{FF2B5EF4-FFF2-40B4-BE49-F238E27FC236}">
                <a16:creationId xmlns:a16="http://schemas.microsoft.com/office/drawing/2014/main" id="{D68D6F6E-2CBB-4548-9361-BDE2EA25155C}"/>
              </a:ext>
            </a:extLst>
          </p:cNvPr>
          <p:cNvSpPr/>
          <p:nvPr/>
        </p:nvSpPr>
        <p:spPr>
          <a:xfrm rot="16200000">
            <a:off x="3128512" y="2208739"/>
            <a:ext cx="352328" cy="340765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03E0A-05C4-C944-9ACF-FE6DE512FF45}"/>
              </a:ext>
            </a:extLst>
          </p:cNvPr>
          <p:cNvSpPr txBox="1"/>
          <p:nvPr/>
        </p:nvSpPr>
        <p:spPr>
          <a:xfrm>
            <a:off x="1934308" y="3328174"/>
            <a:ext cx="255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4 nodes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C8D40FFC-5894-7949-BC88-557728B2EE96}"/>
              </a:ext>
            </a:extLst>
          </p:cNvPr>
          <p:cNvSpPr/>
          <p:nvPr/>
        </p:nvSpPr>
        <p:spPr>
          <a:xfrm rot="16200000">
            <a:off x="7225761" y="2174291"/>
            <a:ext cx="402621" cy="3366119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5A7B84-9C3C-8A4D-8D04-32BDA9EDC21E}"/>
              </a:ext>
            </a:extLst>
          </p:cNvPr>
          <p:cNvSpPr txBox="1"/>
          <p:nvPr/>
        </p:nvSpPr>
        <p:spPr>
          <a:xfrm>
            <a:off x="6177363" y="3263591"/>
            <a:ext cx="252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4 nodes</a:t>
            </a:r>
          </a:p>
        </p:txBody>
      </p:sp>
    </p:spTree>
    <p:extLst>
      <p:ext uri="{BB962C8B-B14F-4D97-AF65-F5344CB8AC3E}">
        <p14:creationId xmlns:p14="http://schemas.microsoft.com/office/powerpoint/2010/main" val="349773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/>
        </p:nvGraphicFramePr>
        <p:xfrm>
          <a:off x="9113851" y="3912565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6FDF93B3-5B6F-8D4E-960E-908B9AA38C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200" r="39685"/>
          <a:stretch/>
        </p:blipFill>
        <p:spPr>
          <a:xfrm>
            <a:off x="9003144" y="2277208"/>
            <a:ext cx="796463" cy="3939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25D26-453A-3F4F-99E9-19AA7AE577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" t="26353" b="25293"/>
          <a:stretch/>
        </p:blipFill>
        <p:spPr>
          <a:xfrm>
            <a:off x="1717803" y="2310214"/>
            <a:ext cx="7109673" cy="17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8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801590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9846F5-904C-A243-BA40-29F7A0E6A68A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5DB7EB-8568-3749-830C-23872AB99960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5DB7EB-8568-3749-830C-23872AB9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 54">
            <a:extLst>
              <a:ext uri="{FF2B5EF4-FFF2-40B4-BE49-F238E27FC236}">
                <a16:creationId xmlns:a16="http://schemas.microsoft.com/office/drawing/2014/main" id="{0986E5CD-D726-A043-903D-202E44BCB289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0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>
            <a:extLst>
              <a:ext uri="{FF2B5EF4-FFF2-40B4-BE49-F238E27FC236}">
                <a16:creationId xmlns:a16="http://schemas.microsoft.com/office/drawing/2014/main" id="{8A9D7B7C-91EB-684A-A513-0FD428B6093C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81552E1-F41C-BD44-9EDF-BC595B67B8A8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07012C-01A6-7746-85E4-4FF6EFC0C8B2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52DA78-B075-0648-8E91-4B63C06FAF4D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4D93B4-8C1A-EA4D-9CFB-3AE0E1EB5440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771BF8-902A-6942-8B29-9FAB7B25D998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EF176158-1C8E-B240-BCC6-2A27CF4E7B2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CC9F76-8F26-774F-A731-72A9DD84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9846F5-904C-A243-BA40-29F7A0E6A68A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5DB7EB-8568-3749-830C-23872AB99960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5DB7EB-8568-3749-830C-23872AB9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 54">
            <a:extLst>
              <a:ext uri="{FF2B5EF4-FFF2-40B4-BE49-F238E27FC236}">
                <a16:creationId xmlns:a16="http://schemas.microsoft.com/office/drawing/2014/main" id="{0986E5CD-D726-A043-903D-202E44BCB289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CED14A-D09E-5540-BB70-CF2D50308988}"/>
                  </a:ext>
                </a:extLst>
              </p:cNvPr>
              <p:cNvSpPr txBox="1"/>
              <p:nvPr/>
            </p:nvSpPr>
            <p:spPr>
              <a:xfrm>
                <a:off x="3305908" y="1873833"/>
                <a:ext cx="5383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Fourth level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ℓ=3)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connects every 2^3 = 8 nodes!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CED14A-D09E-5540-BB70-CF2D50308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08" y="1873833"/>
                <a:ext cx="5383643" cy="369332"/>
              </a:xfrm>
              <a:prstGeom prst="rect">
                <a:avLst/>
              </a:prstGeom>
              <a:blipFill>
                <a:blip r:embed="rId7"/>
                <a:stretch>
                  <a:fillRect l="-7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Brace 51">
            <a:extLst>
              <a:ext uri="{FF2B5EF4-FFF2-40B4-BE49-F238E27FC236}">
                <a16:creationId xmlns:a16="http://schemas.microsoft.com/office/drawing/2014/main" id="{BE5D1333-42C8-4B47-918C-3F51442907AA}"/>
              </a:ext>
            </a:extLst>
          </p:cNvPr>
          <p:cNvSpPr/>
          <p:nvPr/>
        </p:nvSpPr>
        <p:spPr>
          <a:xfrm rot="16200000">
            <a:off x="5173449" y="-641029"/>
            <a:ext cx="388332" cy="72710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7D1EF0-0D35-F440-A28E-970527E31078}"/>
              </a:ext>
            </a:extLst>
          </p:cNvPr>
          <p:cNvSpPr txBox="1"/>
          <p:nvPr/>
        </p:nvSpPr>
        <p:spPr>
          <a:xfrm>
            <a:off x="2653841" y="2407887"/>
            <a:ext cx="545761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8 nodes</a:t>
            </a:r>
          </a:p>
        </p:txBody>
      </p:sp>
    </p:spTree>
    <p:extLst>
      <p:ext uri="{BB962C8B-B14F-4D97-AF65-F5344CB8AC3E}">
        <p14:creationId xmlns:p14="http://schemas.microsoft.com/office/powerpoint/2010/main" val="337661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F5AF-8A72-174F-AF73-1258171B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Extension to other lengths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EC76B3-A5CF-754C-B362-05384EF950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my list has a length that is not a power of 2?</a:t>
                </a:r>
              </a:p>
              <a:p>
                <a:r>
                  <a:rPr lang="en-US" dirty="0"/>
                  <a:t>No problem: we then have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levels. Example: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EC76B3-A5CF-754C-B362-05384EF950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6403D3-E6FE-444F-BEE2-482A15BB1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02031"/>
              </p:ext>
            </p:extLst>
          </p:nvPr>
        </p:nvGraphicFramePr>
        <p:xfrm>
          <a:off x="0" y="4172505"/>
          <a:ext cx="1313896" cy="2299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48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5694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639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639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639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EB7C6B4-94B1-454C-A229-5546B8D41760}"/>
              </a:ext>
            </a:extLst>
          </p:cNvPr>
          <p:cNvSpPr/>
          <p:nvPr/>
        </p:nvSpPr>
        <p:spPr>
          <a:xfrm>
            <a:off x="2033220" y="5831352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40248-8AA0-2742-98DE-86BA108C7C6E}"/>
              </a:ext>
            </a:extLst>
          </p:cNvPr>
          <p:cNvSpPr/>
          <p:nvPr/>
        </p:nvSpPr>
        <p:spPr>
          <a:xfrm>
            <a:off x="4778101" y="5853055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26ED7D-754D-F346-99C0-055F9BCE29D4}"/>
              </a:ext>
            </a:extLst>
          </p:cNvPr>
          <p:cNvSpPr/>
          <p:nvPr/>
        </p:nvSpPr>
        <p:spPr>
          <a:xfrm>
            <a:off x="7463095" y="5853055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A434C8-471C-A24D-A0C5-44D07C0F812A}"/>
              </a:ext>
            </a:extLst>
          </p:cNvPr>
          <p:cNvCxnSpPr>
            <a:cxnSpLocks/>
          </p:cNvCxnSpPr>
          <p:nvPr/>
        </p:nvCxnSpPr>
        <p:spPr>
          <a:xfrm>
            <a:off x="1385887" y="6082422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B240B0-27FC-704C-9203-457277BE1015}"/>
              </a:ext>
            </a:extLst>
          </p:cNvPr>
          <p:cNvCxnSpPr>
            <a:cxnSpLocks/>
          </p:cNvCxnSpPr>
          <p:nvPr/>
        </p:nvCxnSpPr>
        <p:spPr>
          <a:xfrm>
            <a:off x="2751991" y="6119328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1FB245-E69C-2E4F-8899-6C55007B3AEC}"/>
              </a:ext>
            </a:extLst>
          </p:cNvPr>
          <p:cNvCxnSpPr>
            <a:cxnSpLocks/>
          </p:cNvCxnSpPr>
          <p:nvPr/>
        </p:nvCxnSpPr>
        <p:spPr>
          <a:xfrm>
            <a:off x="4104435" y="6136868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BBF02A-4B5E-FF4B-B424-C54CC6AA9F81}"/>
              </a:ext>
            </a:extLst>
          </p:cNvPr>
          <p:cNvCxnSpPr>
            <a:cxnSpLocks/>
          </p:cNvCxnSpPr>
          <p:nvPr/>
        </p:nvCxnSpPr>
        <p:spPr>
          <a:xfrm>
            <a:off x="5480704" y="6150015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F2BADF-4372-3148-B8D3-976D2E169A98}"/>
              </a:ext>
            </a:extLst>
          </p:cNvPr>
          <p:cNvCxnSpPr>
            <a:cxnSpLocks/>
          </p:cNvCxnSpPr>
          <p:nvPr/>
        </p:nvCxnSpPr>
        <p:spPr>
          <a:xfrm>
            <a:off x="6805667" y="6168177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31131B-7150-C543-86EE-06A69F6AD1A0}"/>
              </a:ext>
            </a:extLst>
          </p:cNvPr>
          <p:cNvCxnSpPr>
            <a:cxnSpLocks/>
          </p:cNvCxnSpPr>
          <p:nvPr/>
        </p:nvCxnSpPr>
        <p:spPr>
          <a:xfrm>
            <a:off x="8201294" y="6176963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DC2B43-EB41-734A-AEA2-0E5E96BBE07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338D515-AD37-1D4D-89CA-5B5894B3D51E}"/>
              </a:ext>
            </a:extLst>
          </p:cNvPr>
          <p:cNvSpPr/>
          <p:nvPr/>
        </p:nvSpPr>
        <p:spPr>
          <a:xfrm>
            <a:off x="9614517" y="6249880"/>
            <a:ext cx="683580" cy="168675"/>
          </a:xfrm>
          <a:custGeom>
            <a:avLst/>
            <a:gdLst>
              <a:gd name="connsiteX0" fmla="*/ 0 w 683580"/>
              <a:gd name="connsiteY0" fmla="*/ 0 h 168675"/>
              <a:gd name="connsiteX1" fmla="*/ 506027 w 683580"/>
              <a:gd name="connsiteY1" fmla="*/ 17755 h 168675"/>
              <a:gd name="connsiteX2" fmla="*/ 683580 w 683580"/>
              <a:gd name="connsiteY2" fmla="*/ 168675 h 16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580" h="168675">
                <a:moveTo>
                  <a:pt x="0" y="0"/>
                </a:moveTo>
                <a:lnTo>
                  <a:pt x="506027" y="17755"/>
                </a:lnTo>
                <a:cubicBezTo>
                  <a:pt x="619957" y="45867"/>
                  <a:pt x="651768" y="107271"/>
                  <a:pt x="683580" y="1686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1428D5D-0354-7C4A-864C-C642C587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51875"/>
              </p:ext>
            </p:extLst>
          </p:nvPr>
        </p:nvGraphicFramePr>
        <p:xfrm>
          <a:off x="3376941" y="4879469"/>
          <a:ext cx="624479" cy="1547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4081981840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50189"/>
                  </a:ext>
                </a:extLst>
              </a:tr>
              <a:tr h="77981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61561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E4B7236-E32A-B041-A0F5-5ED16B81A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43975"/>
              </p:ext>
            </p:extLst>
          </p:nvPr>
        </p:nvGraphicFramePr>
        <p:xfrm>
          <a:off x="6100343" y="4223668"/>
          <a:ext cx="624479" cy="2316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4081981840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5018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26505"/>
                  </a:ext>
                </a:extLst>
              </a:tr>
              <a:tr h="77981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61561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ECC4506-4EC0-ED43-8579-18471C085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48090"/>
              </p:ext>
            </p:extLst>
          </p:nvPr>
        </p:nvGraphicFramePr>
        <p:xfrm>
          <a:off x="8872737" y="4923735"/>
          <a:ext cx="624479" cy="1547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4081981840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50189"/>
                  </a:ext>
                </a:extLst>
              </a:tr>
              <a:tr h="77981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615612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1E6AA504-D39A-D941-8627-583A73E1AC73}"/>
              </a:ext>
            </a:extLst>
          </p:cNvPr>
          <p:cNvSpPr/>
          <p:nvPr/>
        </p:nvSpPr>
        <p:spPr>
          <a:xfrm>
            <a:off x="9658905" y="5392278"/>
            <a:ext cx="807868" cy="839846"/>
          </a:xfrm>
          <a:custGeom>
            <a:avLst/>
            <a:gdLst>
              <a:gd name="connsiteX0" fmla="*/ 0 w 807868"/>
              <a:gd name="connsiteY0" fmla="*/ 14223 h 839846"/>
              <a:gd name="connsiteX1" fmla="*/ 514905 w 807868"/>
              <a:gd name="connsiteY1" fmla="*/ 111877 h 839846"/>
              <a:gd name="connsiteX2" fmla="*/ 807868 w 807868"/>
              <a:gd name="connsiteY2" fmla="*/ 839846 h 8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7868" h="839846">
                <a:moveTo>
                  <a:pt x="0" y="14223"/>
                </a:moveTo>
                <a:cubicBezTo>
                  <a:pt x="190130" y="-5752"/>
                  <a:pt x="380260" y="-25727"/>
                  <a:pt x="514905" y="111877"/>
                </a:cubicBezTo>
                <a:cubicBezTo>
                  <a:pt x="649550" y="249481"/>
                  <a:pt x="728709" y="544663"/>
                  <a:pt x="807868" y="83984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0E5C6D-C493-9645-98B7-A0F734525AE1}"/>
              </a:ext>
            </a:extLst>
          </p:cNvPr>
          <p:cNvCxnSpPr>
            <a:cxnSpLocks/>
          </p:cNvCxnSpPr>
          <p:nvPr/>
        </p:nvCxnSpPr>
        <p:spPr>
          <a:xfrm>
            <a:off x="1435982" y="5286683"/>
            <a:ext cx="17792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EB8EEE-3296-8047-9EC2-D74DF7758932}"/>
              </a:ext>
            </a:extLst>
          </p:cNvPr>
          <p:cNvCxnSpPr>
            <a:cxnSpLocks/>
          </p:cNvCxnSpPr>
          <p:nvPr/>
        </p:nvCxnSpPr>
        <p:spPr>
          <a:xfrm>
            <a:off x="4116430" y="5257121"/>
            <a:ext cx="17792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F953C4-7BBE-6442-946D-6CA467E8214C}"/>
              </a:ext>
            </a:extLst>
          </p:cNvPr>
          <p:cNvCxnSpPr>
            <a:cxnSpLocks/>
          </p:cNvCxnSpPr>
          <p:nvPr/>
        </p:nvCxnSpPr>
        <p:spPr>
          <a:xfrm>
            <a:off x="6911964" y="5224630"/>
            <a:ext cx="17792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D8694C-63C0-C144-B056-061D53279106}"/>
              </a:ext>
            </a:extLst>
          </p:cNvPr>
          <p:cNvCxnSpPr>
            <a:cxnSpLocks/>
          </p:cNvCxnSpPr>
          <p:nvPr/>
        </p:nvCxnSpPr>
        <p:spPr>
          <a:xfrm>
            <a:off x="1482089" y="4512877"/>
            <a:ext cx="44837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BDA6066A-BE42-8048-AE6A-4667690BFD8C}"/>
              </a:ext>
            </a:extLst>
          </p:cNvPr>
          <p:cNvSpPr/>
          <p:nvPr/>
        </p:nvSpPr>
        <p:spPr>
          <a:xfrm>
            <a:off x="6826928" y="4363823"/>
            <a:ext cx="4122241" cy="1823913"/>
          </a:xfrm>
          <a:custGeom>
            <a:avLst/>
            <a:gdLst>
              <a:gd name="connsiteX0" fmla="*/ 0 w 4122241"/>
              <a:gd name="connsiteY0" fmla="*/ 172666 h 1823913"/>
              <a:gd name="connsiteX1" fmla="*/ 3577701 w 4122241"/>
              <a:gd name="connsiteY1" fmla="*/ 154911 h 1823913"/>
              <a:gd name="connsiteX2" fmla="*/ 4048218 w 4122241"/>
              <a:gd name="connsiteY2" fmla="*/ 1823913 h 182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2241" h="1823913">
                <a:moveTo>
                  <a:pt x="0" y="172666"/>
                </a:moveTo>
                <a:cubicBezTo>
                  <a:pt x="1451499" y="26184"/>
                  <a:pt x="2902998" y="-120297"/>
                  <a:pt x="3577701" y="154911"/>
                </a:cubicBezTo>
                <a:cubicBezTo>
                  <a:pt x="4252404" y="430119"/>
                  <a:pt x="4150311" y="1127016"/>
                  <a:pt x="4048218" y="182391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9CDC06-47A4-F549-814A-CB2836DF2E43}"/>
                  </a:ext>
                </a:extLst>
              </p:cNvPr>
              <p:cNvSpPr txBox="1"/>
              <p:nvPr/>
            </p:nvSpPr>
            <p:spPr>
              <a:xfrm>
                <a:off x="6911964" y="3324668"/>
                <a:ext cx="47089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=6)⇒(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=3)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9CDC06-47A4-F549-814A-CB2836DF2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964" y="3324668"/>
                <a:ext cx="4708906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28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3CEA-6F4B-114B-9E84-C18B246C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Searching a list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0D5DC-624B-E94B-9CBB-C9F0AF00F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one of the individual arrays has the data element stored at position 0.</a:t>
            </a:r>
          </a:p>
          <a:p>
            <a:r>
              <a:rPr lang="en-US" dirty="0"/>
              <a:t>Searching works as follows: </a:t>
            </a:r>
            <a:endParaRPr lang="el-GR" dirty="0"/>
          </a:p>
          <a:p>
            <a:pPr marL="914400" lvl="1" indent="-457200">
              <a:buFont typeface="+mj-lt"/>
              <a:buAutoNum type="arabicPeriod"/>
            </a:pPr>
            <a:r>
              <a:rPr lang="el-GR" dirty="0"/>
              <a:t>Β</a:t>
            </a:r>
            <a:r>
              <a:rPr lang="en-US" dirty="0" err="1"/>
              <a:t>egin</a:t>
            </a:r>
            <a:r>
              <a:rPr lang="en-US" dirty="0"/>
              <a:t> at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header[levels – 1]</a:t>
            </a:r>
            <a:r>
              <a:rPr lang="en-US" dirty="0"/>
              <a:t>. Traverse the current level until: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/>
              <a:t>You find the element (</a:t>
            </a:r>
            <a:r>
              <a:rPr lang="en-US" dirty="0">
                <a:solidFill>
                  <a:schemeClr val="accent1"/>
                </a:solidFill>
              </a:rPr>
              <a:t>search </a:t>
            </a:r>
            <a:r>
              <a:rPr lang="en-US" b="1" dirty="0">
                <a:solidFill>
                  <a:schemeClr val="accent1"/>
                </a:solidFill>
              </a:rPr>
              <a:t>hit</a:t>
            </a:r>
            <a:r>
              <a:rPr lang="en-US" dirty="0">
                <a:solidFill>
                  <a:schemeClr val="accent1"/>
                </a:solidFill>
              </a:rPr>
              <a:t>, congrats</a:t>
            </a:r>
            <a:r>
              <a:rPr lang="en-US" dirty="0"/>
              <a:t>)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/>
              <a:t>You find a tower </a:t>
            </a:r>
            <a:r>
              <a:rPr lang="en-US" dirty="0">
                <a:solidFill>
                  <a:schemeClr val="accent6"/>
                </a:solidFill>
              </a:rPr>
              <a:t>whose element is greater</a:t>
            </a:r>
            <a:r>
              <a:rPr lang="en-US" dirty="0"/>
              <a:t>, or: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/>
              <a:t>You hit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null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either (b) or (c) happens, descend to the level below and </a:t>
            </a:r>
            <a:r>
              <a:rPr lang="en-US" dirty="0" err="1"/>
              <a:t>goto</a:t>
            </a:r>
            <a:r>
              <a:rPr lang="en-US" dirty="0"/>
              <a:t> (1).</a:t>
            </a:r>
          </a:p>
          <a:p>
            <a:pPr lvl="2"/>
            <a:r>
              <a:rPr lang="en-US" dirty="0"/>
              <a:t>If there is no level below, you have a </a:t>
            </a:r>
            <a:r>
              <a:rPr lang="en-US" dirty="0">
                <a:solidFill>
                  <a:srgbClr val="7030A0"/>
                </a:solidFill>
              </a:rPr>
              <a:t>search </a:t>
            </a:r>
            <a:r>
              <a:rPr lang="en-US" b="1" dirty="0">
                <a:solidFill>
                  <a:srgbClr val="7030A0"/>
                </a:solidFill>
              </a:rPr>
              <a:t>miss</a:t>
            </a:r>
            <a:r>
              <a:rPr lang="en-US" dirty="0"/>
              <a:t>. At this point you should consider how this makes you feel.</a:t>
            </a:r>
          </a:p>
        </p:txBody>
      </p:sp>
    </p:spTree>
    <p:extLst>
      <p:ext uri="{BB962C8B-B14F-4D97-AF65-F5344CB8AC3E}">
        <p14:creationId xmlns:p14="http://schemas.microsoft.com/office/powerpoint/2010/main" val="267071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460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Search for “20” – should be a successful search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92E9C-F026-874F-B013-34013F6C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I do </a:t>
            </a:r>
            <a:r>
              <a:rPr lang="en-US" dirty="0">
                <a:solidFill>
                  <a:srgbClr val="FD5CFF"/>
                </a:solidFill>
              </a:rPr>
              <a:t>binary search in a sorted linked list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85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3471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Start at header[levels-1]…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6716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2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4747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The pointer points to a tower with element greater than 20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824262"/>
              </p:ext>
            </p:extLst>
          </p:nvPr>
        </p:nvGraphicFramePr>
        <p:xfrm>
          <a:off x="9115668" y="3164066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55448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B2D13-1A5C-4BDE-A00E-4CBA4DF8E5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328" b="-21328"/>
          <a:stretch/>
        </p:blipFill>
        <p:spPr>
          <a:xfrm>
            <a:off x="9302303" y="818339"/>
            <a:ext cx="2103120" cy="21031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1D7A8E6-AD56-4EB8-8685-B7C416FE11E4}"/>
              </a:ext>
            </a:extLst>
          </p:cNvPr>
          <p:cNvSpPr/>
          <p:nvPr/>
        </p:nvSpPr>
        <p:spPr>
          <a:xfrm>
            <a:off x="9061432" y="5583003"/>
            <a:ext cx="776719" cy="769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D0594-63A7-4CF8-BECD-38712CC32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3004" y="3527717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01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/>
        </p:nvGraphicFramePr>
        <p:xfrm>
          <a:off x="9115668" y="3164066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959935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63C227-4524-4DDA-831A-F1400CAA3915}"/>
              </a:ext>
            </a:extLst>
          </p:cNvPr>
          <p:cNvSpPr txBox="1"/>
          <p:nvPr/>
        </p:nvSpPr>
        <p:spPr>
          <a:xfrm>
            <a:off x="4333099" y="1575978"/>
            <a:ext cx="5896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Solution: decrease your level! </a:t>
            </a:r>
            <a:endParaRPr lang="en-US" sz="2200" dirty="0">
              <a:solidFill>
                <a:schemeClr val="accent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C556B68-36F7-48B4-8F5E-63766909D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866" y="1043007"/>
            <a:ext cx="1434247" cy="124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5896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Dereference pointer.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376932"/>
              </p:ext>
            </p:extLst>
          </p:nvPr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A69E1B-2F84-EE42-855E-39AC95EE6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32667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56658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5896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Key (15) </a:t>
            </a:r>
            <a:r>
              <a:rPr lang="en-US" sz="2200" b="1" i="1" u="sng" dirty="0">
                <a:solidFill>
                  <a:schemeClr val="accent1"/>
                </a:solidFill>
              </a:rPr>
              <a:t>smaller</a:t>
            </a:r>
            <a:r>
              <a:rPr lang="en-US" sz="2200" i="1" dirty="0">
                <a:solidFill>
                  <a:schemeClr val="accent1"/>
                </a:solidFill>
              </a:rPr>
              <a:t> than desired key (20)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79139"/>
              </p:ext>
            </p:extLst>
          </p:nvPr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486995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DE3F0F-CF88-A244-AF3D-DA4B1C30244A}"/>
              </a:ext>
            </a:extLst>
          </p:cNvPr>
          <p:cNvSpPr/>
          <p:nvPr/>
        </p:nvSpPr>
        <p:spPr>
          <a:xfrm>
            <a:off x="4806558" y="5331544"/>
            <a:ext cx="1003311" cy="104958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BE2469AA-238E-4464-A907-2F1B8C55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61604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2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21F72-E902-E145-A909-0C97F13CE034}"/>
              </a:ext>
            </a:extLst>
          </p:cNvPr>
          <p:cNvSpPr txBox="1"/>
          <p:nvPr/>
        </p:nvSpPr>
        <p:spPr>
          <a:xfrm>
            <a:off x="4333099" y="1575978"/>
            <a:ext cx="5896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1"/>
                </a:solidFill>
              </a:rPr>
              <a:t>So keep going on the same level! 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661319"/>
              </p:ext>
            </p:extLst>
          </p:nvPr>
        </p:nvGraphicFramePr>
        <p:xfrm>
          <a:off x="5055786" y="3895226"/>
          <a:ext cx="615618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36320"/>
              </p:ext>
            </p:extLst>
          </p:nvPr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591B9-F044-8740-ADE2-0E7FF0306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312" y="1020089"/>
            <a:ext cx="2134733" cy="1425248"/>
          </a:xfrm>
          <a:prstGeom prst="rect">
            <a:avLst/>
          </a:prstGeom>
        </p:spPr>
      </p:pic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E9EA46B-2243-4625-9432-1DFB5C6EA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21572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641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2E46793-9376-B345-8EFB-DCA877179CDF}"/>
              </a:ext>
            </a:extLst>
          </p:cNvPr>
          <p:cNvGraphicFramePr>
            <a:graphicFrameLocks noGrp="1"/>
          </p:cNvGraphicFramePr>
          <p:nvPr/>
        </p:nvGraphicFramePr>
        <p:xfrm>
          <a:off x="5055786" y="3895226"/>
          <a:ext cx="615618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AF85EB9-0D77-6A44-878C-E87982A82634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AE9EA46B-2243-4625-9432-1DFB5C6EA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55286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266C9E47-4E0E-4E09-A4F7-DD164A92C1D5}"/>
              </a:ext>
            </a:extLst>
          </p:cNvPr>
          <p:cNvSpPr txBox="1"/>
          <p:nvPr/>
        </p:nvSpPr>
        <p:spPr>
          <a:xfrm>
            <a:off x="2710228" y="1560686"/>
            <a:ext cx="6925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Contained key (33) </a:t>
            </a:r>
            <a:r>
              <a:rPr lang="en-US" sz="2200" b="1" u="sng" dirty="0">
                <a:solidFill>
                  <a:schemeClr val="accent1"/>
                </a:solidFill>
              </a:rPr>
              <a:t>greater</a:t>
            </a:r>
            <a:r>
              <a:rPr lang="en-US" sz="2200" dirty="0">
                <a:solidFill>
                  <a:schemeClr val="accent1"/>
                </a:solidFill>
              </a:rPr>
              <a:t> than sought key (20) again!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8D8DD6B-A63A-4929-8C02-D389EB2B2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5783" y="717592"/>
            <a:ext cx="1935480" cy="1451610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8898E54-E020-4648-B75C-FE6343009CB8}"/>
              </a:ext>
            </a:extLst>
          </p:cNvPr>
          <p:cNvSpPr/>
          <p:nvPr/>
        </p:nvSpPr>
        <p:spPr>
          <a:xfrm>
            <a:off x="8891139" y="5469312"/>
            <a:ext cx="1003311" cy="896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BA81FE9-516C-47C1-AEB8-0220C753A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699" y="4304691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06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CD45D2-BF30-5844-82FD-9D06BE3235A0}"/>
              </a:ext>
            </a:extLst>
          </p:cNvPr>
          <p:cNvSpPr txBox="1"/>
          <p:nvPr/>
        </p:nvSpPr>
        <p:spPr>
          <a:xfrm>
            <a:off x="3981341" y="1580361"/>
            <a:ext cx="3020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So descend a level again!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13BD9D8-92D7-4771-AE9D-BAE8359FA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31264"/>
              </p:ext>
            </p:extLst>
          </p:nvPr>
        </p:nvGraphicFramePr>
        <p:xfrm>
          <a:off x="5055786" y="3895226"/>
          <a:ext cx="615618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3A07367-BAA8-4723-877E-5D027184B3F0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02C818E-E912-4DCA-BB51-FBE760DD2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573742"/>
              </p:ext>
            </p:extLst>
          </p:nvPr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15DC5CE-9956-414D-98C9-467521AA2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770" y="1280652"/>
            <a:ext cx="1501630" cy="15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CD45D2-BF30-5844-82FD-9D06BE3235A0}"/>
              </a:ext>
            </a:extLst>
          </p:cNvPr>
          <p:cNvSpPr txBox="1"/>
          <p:nvPr/>
        </p:nvSpPr>
        <p:spPr>
          <a:xfrm>
            <a:off x="3981341" y="1580361"/>
            <a:ext cx="3020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Dereferencing pointer leads us to a tower with a key too big…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13BD9D8-92D7-4771-AE9D-BAE8359FAEEC}"/>
              </a:ext>
            </a:extLst>
          </p:cNvPr>
          <p:cNvGraphicFramePr>
            <a:graphicFrameLocks noGrp="1"/>
          </p:cNvGraphicFramePr>
          <p:nvPr/>
        </p:nvGraphicFramePr>
        <p:xfrm>
          <a:off x="5055786" y="3895226"/>
          <a:ext cx="615618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3A07367-BAA8-4723-877E-5D027184B3F0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02C818E-E912-4DCA-BB51-FBE760DD27A8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57BF7B68-F080-4687-AFF7-B3C58C655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961" y="1442379"/>
            <a:ext cx="2346664" cy="131981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A2870FC-521A-4092-9C9E-F7B85331A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9916" y="4352095"/>
            <a:ext cx="634922" cy="634922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4EC0E1C3-218C-49BB-9C80-2F5955148C8C}"/>
              </a:ext>
            </a:extLst>
          </p:cNvPr>
          <p:cNvSpPr/>
          <p:nvPr/>
        </p:nvSpPr>
        <p:spPr>
          <a:xfrm>
            <a:off x="6860852" y="5410922"/>
            <a:ext cx="1003311" cy="896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9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CD45D2-BF30-5844-82FD-9D06BE3235A0}"/>
              </a:ext>
            </a:extLst>
          </p:cNvPr>
          <p:cNvSpPr txBox="1"/>
          <p:nvPr/>
        </p:nvSpPr>
        <p:spPr>
          <a:xfrm>
            <a:off x="3981341" y="1580361"/>
            <a:ext cx="3020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So descend another level…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13BD9D8-92D7-4771-AE9D-BAE8359FA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04391"/>
              </p:ext>
            </p:extLst>
          </p:nvPr>
        </p:nvGraphicFramePr>
        <p:xfrm>
          <a:off x="5055786" y="3895226"/>
          <a:ext cx="615618" cy="238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3A07367-BAA8-4723-877E-5D027184B3F0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02C818E-E912-4DCA-BB51-FBE760DD27A8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4" name="Picture 3" descr="A picture containing animal, cat, mammal, sitting&#10;&#10;Description automatically generated">
            <a:extLst>
              <a:ext uri="{FF2B5EF4-FFF2-40B4-BE49-F238E27FC236}">
                <a16:creationId xmlns:a16="http://schemas.microsoft.com/office/drawing/2014/main" id="{BCBB32D2-127D-4E1D-BB4E-3B443330E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556" y="1303685"/>
            <a:ext cx="1735449" cy="11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can I do </a:t>
                </a:r>
                <a:r>
                  <a:rPr lang="en-US" dirty="0">
                    <a:solidFill>
                      <a:srgbClr val="FD5CFF"/>
                    </a:solidFill>
                  </a:rPr>
                  <a:t>binary search in a sorted linked list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Naive solution has complexity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which does not improve on linear search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213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B610-3410-9D40-A14D-43C5DC9F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example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3C8F67-4945-FF46-99D1-751647EA3364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FC816-6C38-BA4C-B9CA-62122BE888F3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E8A39F-9FA2-6947-976F-058A4F3CD45B}"/>
              </a:ext>
            </a:extLst>
          </p:cNvPr>
          <p:cNvSpPr/>
          <p:nvPr/>
        </p:nvSpPr>
        <p:spPr>
          <a:xfrm>
            <a:off x="5988475" y="5426584"/>
            <a:ext cx="743244" cy="85837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75193-B452-CF4E-B56E-17B19AA496BD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FD480F-3778-A549-8997-A2FB303F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FD1C7B-3D26-F743-82EF-E6139CD5AF77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97D71A-9C24-6A4B-A098-6E50385E516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45F8F4-D1F8-6D43-A0D5-9815A8927B52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BC7643-103D-1F4D-9E7F-48B453CCBC40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59AABA-B504-AC49-81CA-15DB1A6E9F3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BC5403-51FE-8B4D-9F6F-36344C46F939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365D27-CE28-5B44-B4CA-8345A78EEE0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F67DD-BDD6-B142-B664-2240C3AB2E3F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ECBC0BC-6F03-BD43-8FED-93393CD18E93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1" name="Freeform 50">
            <a:extLst>
              <a:ext uri="{FF2B5EF4-FFF2-40B4-BE49-F238E27FC236}">
                <a16:creationId xmlns:a16="http://schemas.microsoft.com/office/drawing/2014/main" id="{1822467E-5AD2-5843-A91C-3E33460CB250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0948F2-D275-AE4A-B08D-1C728B195ECF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659283-11AD-C545-AAE4-ACA867A2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056F78-53D0-EA48-BD26-041DD8E8EA3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EFA4B3-0826-B143-B588-DDC735DC169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79CEF5-0FCB-C94A-9FF2-F1D63BEE4F22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A275AC-7C86-CD47-92E9-6B8C45C34E58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D18BC8B6-EFD6-1D4E-8D5B-BFB1441F590E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7D97BCD-4A96-8E4B-872A-D742BE2ADF73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2AB3DC-74A6-BA4B-B125-B4A2CE3866AC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96A6B0-DBDB-654B-A4F4-7D08ACCE0C06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EACA579-AFC2-3F47-9145-039618F602FA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3DB0CD9-F4A9-3547-996D-AC2EC12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98EB4-5DEA-C642-AA71-799758BBA1F1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859B-0AFC-0E43-8F1E-C78C5EF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6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9750CDEE-9C57-C74F-8384-6E2D3E59F1E1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CD45D2-BF30-5844-82FD-9D06BE3235A0}"/>
              </a:ext>
            </a:extLst>
          </p:cNvPr>
          <p:cNvSpPr txBox="1"/>
          <p:nvPr/>
        </p:nvSpPr>
        <p:spPr>
          <a:xfrm>
            <a:off x="2521009" y="1580361"/>
            <a:ext cx="5913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Final pointer dereference gives us our key. Search </a:t>
            </a:r>
            <a:r>
              <a:rPr lang="en-US" sz="2200" b="1" u="sng" dirty="0">
                <a:solidFill>
                  <a:schemeClr val="accent1"/>
                </a:solidFill>
              </a:rPr>
              <a:t>hit.</a:t>
            </a:r>
            <a:endParaRPr lang="en-US" sz="2200" dirty="0">
              <a:solidFill>
                <a:schemeClr val="accent1"/>
              </a:solidFill>
            </a:endParaRP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213BD9D8-92D7-4771-AE9D-BAE8359FAEEC}"/>
              </a:ext>
            </a:extLst>
          </p:cNvPr>
          <p:cNvGraphicFramePr>
            <a:graphicFrameLocks noGrp="1"/>
          </p:cNvGraphicFramePr>
          <p:nvPr/>
        </p:nvGraphicFramePr>
        <p:xfrm>
          <a:off x="5055786" y="3895226"/>
          <a:ext cx="615618" cy="238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618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A3A07367-BAA8-4723-877E-5D027184B3F0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15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02C818E-E912-4DCA-BB51-FBE760DD27A8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pic>
        <p:nvPicPr>
          <p:cNvPr id="49" name="Picture 48">
            <a:extLst>
              <a:ext uri="{FF2B5EF4-FFF2-40B4-BE49-F238E27FC236}">
                <a16:creationId xmlns:a16="http://schemas.microsoft.com/office/drawing/2014/main" id="{39D8EBA4-3774-452C-B4CF-952C263DB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7336" y="922057"/>
            <a:ext cx="1954466" cy="14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6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8-8D76-EB40-9075-931DB800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search example – for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22D9-200D-8242-8F5A-7D0DBEF98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same list array, sequentially mark the nodes traversed by searching for 9 (nine), which should fail!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817C70-528B-2643-9F40-FAEB261FC66B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60CF2-3A85-F84A-8BD9-CF497383B0B5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F67C1-35F2-BD49-BF56-E0E332672C1A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6B042-3FBA-924F-AEC4-FBD48ED327B9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BFF050-587B-5B4C-9EBC-EAA143B1CC2E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BFF050-587B-5B4C-9EBC-EAA143B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2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AE310C-E9D2-4F40-B9F1-B256C2061E4C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4BAC-9D6D-574D-8126-AE029D178707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816FD-0258-5E4B-90CF-BB29D41466E1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E69444-3EF1-8846-81DF-1D8F101FF61B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A83C04-C953-B345-B4F6-586EED554429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42415C-6118-194D-AB89-8485BE729613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EA880-5A43-E14F-9AB6-D4CBADF252C8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448E9C-F63F-264C-B802-27605130FB0E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AE91EDD-6037-A74D-8A22-0D36079024C8}"/>
              </a:ext>
            </a:extLst>
          </p:cNvPr>
          <p:cNvGraphicFramePr>
            <a:graphicFrameLocks noGrp="1"/>
          </p:cNvGraphicFramePr>
          <p:nvPr/>
        </p:nvGraphicFramePr>
        <p:xfrm>
          <a:off x="307320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6CFAC5C-B10E-9949-8FED-19E471B37D31}"/>
              </a:ext>
            </a:extLst>
          </p:cNvPr>
          <p:cNvGraphicFramePr>
            <a:graphicFrameLocks noGrp="1"/>
          </p:cNvGraphicFramePr>
          <p:nvPr/>
        </p:nvGraphicFramePr>
        <p:xfrm>
          <a:off x="5039528" y="3903772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6BC337A-E6E8-FB40-A5ED-B5E98926DC55}"/>
              </a:ext>
            </a:extLst>
          </p:cNvPr>
          <p:cNvGraphicFramePr>
            <a:graphicFrameLocks noGrp="1"/>
          </p:cNvGraphicFramePr>
          <p:nvPr/>
        </p:nvGraphicFramePr>
        <p:xfrm>
          <a:off x="9080556" y="3133262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36E29D67-689D-2C40-9017-78674DA8CD0B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208C7-70BC-6D4F-9E5F-0D51DB0A5FCE}"/>
              </a:ext>
            </a:extLst>
          </p:cNvPr>
          <p:cNvSpPr txBox="1"/>
          <p:nvPr/>
        </p:nvSpPr>
        <p:spPr>
          <a:xfrm>
            <a:off x="10229850" y="6340607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5BC8-8E15-E945-8CC6-3E54B2347103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5BC8-8E15-E945-8CC6-3E54B2347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7E5EFB-C7D6-8B44-A839-59CB8905B52E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BEBEFE-A52E-1D4E-8A10-705DC9532F42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E0F4BC-B916-E84A-B815-F59078DEDBF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2B50D3-A8B9-DC43-8394-AB201D151CA0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BF978217-5F78-7641-ACED-339AB2D4DAFF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350C284-3A9E-D54E-9D42-2F281BDA970B}"/>
              </a:ext>
            </a:extLst>
          </p:cNvPr>
          <p:cNvGraphicFramePr>
            <a:graphicFrameLocks noGrp="1"/>
          </p:cNvGraphicFramePr>
          <p:nvPr/>
        </p:nvGraphicFramePr>
        <p:xfrm>
          <a:off x="7056488" y="4669556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707B5BD-9325-4841-85E7-E0F2855941C6}"/>
              </a:ext>
            </a:extLst>
          </p:cNvPr>
          <p:cNvGraphicFramePr>
            <a:graphicFrameLocks noGrp="1"/>
          </p:cNvGraphicFramePr>
          <p:nvPr/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795B3C-83FB-B94F-8C1E-F328DD7F8251}"/>
              </a:ext>
            </a:extLst>
          </p:cNvPr>
          <p:cNvCxnSpPr>
            <a:cxnSpLocks/>
          </p:cNvCxnSpPr>
          <p:nvPr/>
        </p:nvCxnSpPr>
        <p:spPr>
          <a:xfrm>
            <a:off x="1648303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5BC56D-4D7F-6F44-B36E-88728C674602}"/>
              </a:ext>
            </a:extLst>
          </p:cNvPr>
          <p:cNvCxnSpPr>
            <a:cxnSpLocks/>
          </p:cNvCxnSpPr>
          <p:nvPr/>
        </p:nvCxnSpPr>
        <p:spPr>
          <a:xfrm>
            <a:off x="5757061" y="4266443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1D15F2F-C95C-6547-A725-519F0DB0F7F6}"/>
              </a:ext>
            </a:extLst>
          </p:cNvPr>
          <p:cNvSpPr/>
          <p:nvPr/>
        </p:nvSpPr>
        <p:spPr>
          <a:xfrm>
            <a:off x="9779863" y="4369776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1148C-9E49-7649-BCA9-1F3741704284}"/>
                  </a:ext>
                </a:extLst>
              </p:cNvPr>
              <p:cNvSpPr txBox="1"/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1148C-9E49-7649-BCA9-1F3741704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099327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D6E0D2-B620-FA43-BC07-1EED5BE51CCB}"/>
              </a:ext>
            </a:extLst>
          </p:cNvPr>
          <p:cNvCxnSpPr>
            <a:cxnSpLocks/>
          </p:cNvCxnSpPr>
          <p:nvPr/>
        </p:nvCxnSpPr>
        <p:spPr>
          <a:xfrm>
            <a:off x="1598974" y="3398935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C8A878-C08D-DE48-8737-C164571D94D5}"/>
                  </a:ext>
                </a:extLst>
              </p:cNvPr>
              <p:cNvSpPr txBox="1"/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C8A878-C08D-DE48-8737-C164571D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3331803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35">
            <a:extLst>
              <a:ext uri="{FF2B5EF4-FFF2-40B4-BE49-F238E27FC236}">
                <a16:creationId xmlns:a16="http://schemas.microsoft.com/office/drawing/2014/main" id="{08DCE07C-C3C4-0B40-9C79-92A3C11B016E}"/>
              </a:ext>
            </a:extLst>
          </p:cNvPr>
          <p:cNvSpPr/>
          <p:nvPr/>
        </p:nvSpPr>
        <p:spPr>
          <a:xfrm>
            <a:off x="9779862" y="3578525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62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E8C8-8D76-EB40-9075-931DB800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817C70-528B-2643-9F40-FAEB261FC66B}"/>
              </a:ext>
            </a:extLst>
          </p:cNvPr>
          <p:cNvSpPr/>
          <p:nvPr/>
        </p:nvSpPr>
        <p:spPr>
          <a:xfrm>
            <a:off x="2059346" y="4507945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60CF2-3A85-F84A-8BD9-CF497383B0B5}"/>
              </a:ext>
            </a:extLst>
          </p:cNvPr>
          <p:cNvSpPr/>
          <p:nvPr/>
        </p:nvSpPr>
        <p:spPr>
          <a:xfrm>
            <a:off x="4044027" y="4507945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F67C1-35F2-BD49-BF56-E0E332672C1A}"/>
              </a:ext>
            </a:extLst>
          </p:cNvPr>
          <p:cNvSpPr/>
          <p:nvPr/>
        </p:nvSpPr>
        <p:spPr>
          <a:xfrm>
            <a:off x="6014601" y="450794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6B042-3FBA-924F-AEC4-FBD48ED327B9}"/>
              </a:ext>
            </a:extLst>
          </p:cNvPr>
          <p:cNvSpPr/>
          <p:nvPr/>
        </p:nvSpPr>
        <p:spPr>
          <a:xfrm>
            <a:off x="8030431" y="450794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BFF050-587B-5B4C-9EBC-EAA143B1CC2E}"/>
                  </a:ext>
                </a:extLst>
              </p:cNvPr>
              <p:cNvSpPr txBox="1"/>
              <p:nvPr/>
            </p:nvSpPr>
            <p:spPr>
              <a:xfrm>
                <a:off x="10738408" y="463537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BFF050-587B-5B4C-9EBC-EAA143B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408" y="4635373"/>
                <a:ext cx="866456" cy="400110"/>
              </a:xfrm>
              <a:prstGeom prst="rect">
                <a:avLst/>
              </a:prstGeom>
              <a:blipFill>
                <a:blip r:embed="rId2"/>
                <a:stretch>
                  <a:fillRect l="-8696" r="-724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AE310C-E9D2-4F40-B9F1-B256C2061E4C}"/>
              </a:ext>
            </a:extLst>
          </p:cNvPr>
          <p:cNvCxnSpPr>
            <a:cxnSpLocks/>
          </p:cNvCxnSpPr>
          <p:nvPr/>
        </p:nvCxnSpPr>
        <p:spPr>
          <a:xfrm>
            <a:off x="2736354" y="478929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4BAC-9D6D-574D-8126-AE029D178707}"/>
              </a:ext>
            </a:extLst>
          </p:cNvPr>
          <p:cNvCxnSpPr/>
          <p:nvPr/>
        </p:nvCxnSpPr>
        <p:spPr>
          <a:xfrm>
            <a:off x="3726955" y="4789299"/>
            <a:ext cx="31359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816FD-0258-5E4B-90CF-BB29D41466E1}"/>
              </a:ext>
            </a:extLst>
          </p:cNvPr>
          <p:cNvCxnSpPr/>
          <p:nvPr/>
        </p:nvCxnSpPr>
        <p:spPr>
          <a:xfrm>
            <a:off x="4721035" y="478929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E69444-3EF1-8846-81DF-1D8F101FF61B}"/>
              </a:ext>
            </a:extLst>
          </p:cNvPr>
          <p:cNvCxnSpPr/>
          <p:nvPr/>
        </p:nvCxnSpPr>
        <p:spPr>
          <a:xfrm>
            <a:off x="5708706" y="479223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A83C04-C953-B345-B4F6-586EED554429}"/>
              </a:ext>
            </a:extLst>
          </p:cNvPr>
          <p:cNvCxnSpPr/>
          <p:nvPr/>
        </p:nvCxnSpPr>
        <p:spPr>
          <a:xfrm>
            <a:off x="6713961" y="479516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42415C-6118-194D-AB89-8485BE729613}"/>
              </a:ext>
            </a:extLst>
          </p:cNvPr>
          <p:cNvCxnSpPr/>
          <p:nvPr/>
        </p:nvCxnSpPr>
        <p:spPr>
          <a:xfrm>
            <a:off x="7719215" y="4780513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EA880-5A43-E14F-9AB6-D4CBADF252C8}"/>
              </a:ext>
            </a:extLst>
          </p:cNvPr>
          <p:cNvCxnSpPr/>
          <p:nvPr/>
        </p:nvCxnSpPr>
        <p:spPr>
          <a:xfrm>
            <a:off x="8715677" y="478344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448E9C-F63F-264C-B802-27605130FB0E}"/>
              </a:ext>
            </a:extLst>
          </p:cNvPr>
          <p:cNvCxnSpPr>
            <a:cxnSpLocks/>
          </p:cNvCxnSpPr>
          <p:nvPr/>
        </p:nvCxnSpPr>
        <p:spPr>
          <a:xfrm>
            <a:off x="1388425" y="4780513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AE91EDD-6037-A74D-8A22-0D3607902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534230"/>
              </p:ext>
            </p:extLst>
          </p:nvPr>
        </p:nvGraphicFramePr>
        <p:xfrm>
          <a:off x="3099333" y="3499189"/>
          <a:ext cx="624479" cy="1621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6CFAC5C-B10E-9949-8FED-19E471B37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4515"/>
              </p:ext>
            </p:extLst>
          </p:nvPr>
        </p:nvGraphicFramePr>
        <p:xfrm>
          <a:off x="5065654" y="2793429"/>
          <a:ext cx="631876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76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0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6BC337A-E6E8-FB40-A5ED-B5E98926D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65204"/>
              </p:ext>
            </p:extLst>
          </p:nvPr>
        </p:nvGraphicFramePr>
        <p:xfrm>
          <a:off x="9106682" y="2022919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6993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2636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36E29D67-689D-2C40-9017-78674DA8CD0B}"/>
              </a:ext>
            </a:extLst>
          </p:cNvPr>
          <p:cNvSpPr/>
          <p:nvPr/>
        </p:nvSpPr>
        <p:spPr>
          <a:xfrm>
            <a:off x="9792097" y="4828864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208C7-70BC-6D4F-9E5F-0D51DB0A5FCE}"/>
              </a:ext>
            </a:extLst>
          </p:cNvPr>
          <p:cNvSpPr txBox="1"/>
          <p:nvPr/>
        </p:nvSpPr>
        <p:spPr>
          <a:xfrm>
            <a:off x="10255976" y="5230264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5BC8-8E15-E945-8CC6-3E54B2347103}"/>
                  </a:ext>
                </a:extLst>
              </p:cNvPr>
              <p:cNvSpPr txBox="1"/>
              <p:nvPr/>
            </p:nvSpPr>
            <p:spPr>
              <a:xfrm>
                <a:off x="10738408" y="3671150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5BC8-8E15-E945-8CC6-3E54B2347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408" y="3671150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8696" r="-724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7E5EFB-C7D6-8B44-A839-59CB8905B52E}"/>
              </a:ext>
            </a:extLst>
          </p:cNvPr>
          <p:cNvCxnSpPr>
            <a:cxnSpLocks/>
          </p:cNvCxnSpPr>
          <p:nvPr/>
        </p:nvCxnSpPr>
        <p:spPr>
          <a:xfrm>
            <a:off x="1625100" y="3891723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BEBEFE-A52E-1D4E-8A10-705DC9532F42}"/>
              </a:ext>
            </a:extLst>
          </p:cNvPr>
          <p:cNvCxnSpPr>
            <a:cxnSpLocks/>
          </p:cNvCxnSpPr>
          <p:nvPr/>
        </p:nvCxnSpPr>
        <p:spPr>
          <a:xfrm>
            <a:off x="3766578" y="3929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E0F4BC-B916-E84A-B815-F59078DEDBF7}"/>
              </a:ext>
            </a:extLst>
          </p:cNvPr>
          <p:cNvCxnSpPr>
            <a:cxnSpLocks/>
          </p:cNvCxnSpPr>
          <p:nvPr/>
        </p:nvCxnSpPr>
        <p:spPr>
          <a:xfrm>
            <a:off x="5759504" y="3913655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2B50D3-A8B9-DC43-8394-AB201D151CA0}"/>
              </a:ext>
            </a:extLst>
          </p:cNvPr>
          <p:cNvCxnSpPr>
            <a:cxnSpLocks/>
          </p:cNvCxnSpPr>
          <p:nvPr/>
        </p:nvCxnSpPr>
        <p:spPr>
          <a:xfrm>
            <a:off x="7830394" y="3871205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BF978217-5F78-7641-ACED-339AB2D4DAFF}"/>
              </a:ext>
            </a:extLst>
          </p:cNvPr>
          <p:cNvSpPr/>
          <p:nvPr/>
        </p:nvSpPr>
        <p:spPr>
          <a:xfrm>
            <a:off x="9792096" y="3969131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350C284-3A9E-D54E-9D42-2F281BDA9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81850"/>
              </p:ext>
            </p:extLst>
          </p:nvPr>
        </p:nvGraphicFramePr>
        <p:xfrm>
          <a:off x="7082614" y="3559213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707B5BD-9325-4841-85E7-E0F285594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75026"/>
              </p:ext>
            </p:extLst>
          </p:nvPr>
        </p:nvGraphicFramePr>
        <p:xfrm>
          <a:off x="239847" y="1998065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795B3C-83FB-B94F-8C1E-F328DD7F8251}"/>
              </a:ext>
            </a:extLst>
          </p:cNvPr>
          <p:cNvCxnSpPr>
            <a:cxnSpLocks/>
          </p:cNvCxnSpPr>
          <p:nvPr/>
        </p:nvCxnSpPr>
        <p:spPr>
          <a:xfrm>
            <a:off x="1674429" y="3156100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5BC56D-4D7F-6F44-B36E-88728C674602}"/>
              </a:ext>
            </a:extLst>
          </p:cNvPr>
          <p:cNvCxnSpPr>
            <a:cxnSpLocks/>
          </p:cNvCxnSpPr>
          <p:nvPr/>
        </p:nvCxnSpPr>
        <p:spPr>
          <a:xfrm>
            <a:off x="5783187" y="3156100"/>
            <a:ext cx="32841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1D15F2F-C95C-6547-A725-519F0DB0F7F6}"/>
              </a:ext>
            </a:extLst>
          </p:cNvPr>
          <p:cNvSpPr/>
          <p:nvPr/>
        </p:nvSpPr>
        <p:spPr>
          <a:xfrm>
            <a:off x="9805989" y="3259433"/>
            <a:ext cx="823660" cy="1811219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1148C-9E49-7649-BCA9-1F3741704284}"/>
                  </a:ext>
                </a:extLst>
              </p:cNvPr>
              <p:cNvSpPr txBox="1"/>
              <p:nvPr/>
            </p:nvSpPr>
            <p:spPr>
              <a:xfrm>
                <a:off x="10738408" y="2988984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1148C-9E49-7649-BCA9-1F3741704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408" y="2988984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8696" r="-724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D6E0D2-B620-FA43-BC07-1EED5BE51CCB}"/>
              </a:ext>
            </a:extLst>
          </p:cNvPr>
          <p:cNvCxnSpPr>
            <a:cxnSpLocks/>
          </p:cNvCxnSpPr>
          <p:nvPr/>
        </p:nvCxnSpPr>
        <p:spPr>
          <a:xfrm>
            <a:off x="1625100" y="2288592"/>
            <a:ext cx="74041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C8A878-C08D-DE48-8737-C164571D94D5}"/>
                  </a:ext>
                </a:extLst>
              </p:cNvPr>
              <p:cNvSpPr txBox="1"/>
              <p:nvPr/>
            </p:nvSpPr>
            <p:spPr>
              <a:xfrm>
                <a:off x="10738408" y="2221460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ℓ=3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C8A878-C08D-DE48-8737-C164571D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408" y="2221460"/>
                <a:ext cx="866456" cy="400110"/>
              </a:xfrm>
              <a:prstGeom prst="rect">
                <a:avLst/>
              </a:prstGeom>
              <a:blipFill>
                <a:blip r:embed="rId5"/>
                <a:stretch>
                  <a:fillRect l="-8696" r="-724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35">
            <a:extLst>
              <a:ext uri="{FF2B5EF4-FFF2-40B4-BE49-F238E27FC236}">
                <a16:creationId xmlns:a16="http://schemas.microsoft.com/office/drawing/2014/main" id="{08DCE07C-C3C4-0B40-9C79-92A3C11B016E}"/>
              </a:ext>
            </a:extLst>
          </p:cNvPr>
          <p:cNvSpPr/>
          <p:nvPr/>
        </p:nvSpPr>
        <p:spPr>
          <a:xfrm>
            <a:off x="9805988" y="2468182"/>
            <a:ext cx="932419" cy="2627325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EBC1D85E-4334-AC4B-BDD7-C93F5DE3AD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89342" y="5064998"/>
            <a:ext cx="385603" cy="3265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392DC2-2572-1440-BFDB-F628FB4FA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246" y="5414930"/>
            <a:ext cx="1966283" cy="11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39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410F-D4FB-8D4E-BF83-20E8DDBD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Space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35875F-55C4-2742-AD70-AB7CC52A95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509" y="1567543"/>
                <a:ext cx="11625942" cy="46094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make matters simpler,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some power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So,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will be an </a:t>
                </a:r>
                <a:r>
                  <a:rPr lang="en-US" dirty="0">
                    <a:solidFill>
                      <a:schemeClr val="accent2"/>
                    </a:solidFill>
                  </a:rPr>
                  <a:t>integer</a:t>
                </a:r>
                <a:r>
                  <a:rPr lang="en-US" dirty="0"/>
                  <a:t>, as will be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 </a:t>
                </a:r>
                <a:r>
                  <a:rPr lang="en-US" dirty="0" err="1"/>
                  <a:t>etc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Alongside the list level,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+ 1 </m:t>
                    </m:r>
                  </m:oMath>
                </a14:m>
                <a:r>
                  <a:rPr lang="en-US" dirty="0"/>
                  <a:t>levels.</a:t>
                </a:r>
              </a:p>
              <a:p>
                <a:r>
                  <a:rPr lang="en-US" dirty="0"/>
                  <a:t>The list level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level)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nodes.</a:t>
                </a:r>
              </a:p>
              <a:p>
                <a:r>
                  <a:rPr lang="en-US" dirty="0"/>
                  <a:t>The 1</a:t>
                </a:r>
                <a:r>
                  <a:rPr lang="en-US" baseline="30000" dirty="0"/>
                  <a:t>st</a:t>
                </a:r>
                <a:r>
                  <a:rPr lang="en-US" dirty="0"/>
                  <a:t> level has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nodes.</a:t>
                </a:r>
              </a:p>
              <a:p>
                <a:r>
                  <a:rPr lang="en-US" dirty="0"/>
                  <a:t>The 2</a:t>
                </a:r>
                <a:r>
                  <a:rPr lang="en-US" baseline="30000" dirty="0"/>
                  <a:t>nd</a:t>
                </a:r>
                <a:r>
                  <a:rPr lang="en-US" dirty="0"/>
                  <a:t> level has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nodes.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dirty="0"/>
                  <a:t>…</a:t>
                </a:r>
              </a:p>
              <a:p>
                <a:r>
                  <a:rPr lang="en-US" dirty="0"/>
                  <a:t>Level #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has 1 nodes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35875F-55C4-2742-AD70-AB7CC52A95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509" y="1567543"/>
                <a:ext cx="11625942" cy="4609420"/>
              </a:xfrm>
              <a:blipFill>
                <a:blip r:embed="rId2"/>
                <a:stretch>
                  <a:fillRect l="-873" t="-3297" b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F87BC0B4-A9AA-FC41-A31C-B899EC4C704E}"/>
              </a:ext>
            </a:extLst>
          </p:cNvPr>
          <p:cNvSpPr/>
          <p:nvPr/>
        </p:nvSpPr>
        <p:spPr>
          <a:xfrm>
            <a:off x="5645331" y="2991394"/>
            <a:ext cx="901337" cy="2416629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4EF7C5-3CFE-8A48-82F8-3E8B857695B1}"/>
                  </a:ext>
                </a:extLst>
              </p:cNvPr>
              <p:cNvSpPr txBox="1"/>
              <p:nvPr/>
            </p:nvSpPr>
            <p:spPr>
              <a:xfrm>
                <a:off x="6191794" y="2736359"/>
                <a:ext cx="5747657" cy="2063257"/>
              </a:xfrm>
              <a:prstGeom prst="rect">
                <a:avLst/>
              </a:prstGeom>
              <a:gradFill flip="none" rotWithShape="1">
                <a:gsLst>
                  <a:gs pos="44000">
                    <a:schemeClr val="accent1">
                      <a:tint val="44500"/>
                      <a:satMod val="160000"/>
                    </a:schemeClr>
                  </a:gs>
                  <a:gs pos="70000">
                    <a:schemeClr val="accent1">
                      <a:tint val="23500"/>
                      <a:satMod val="160000"/>
                      <a:alpha val="48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Total # nodes: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+…+1=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+…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=</a:t>
                </a: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dirty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4EF7C5-3CFE-8A48-82F8-3E8B85769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794" y="2736359"/>
                <a:ext cx="5747657" cy="2063257"/>
              </a:xfrm>
              <a:prstGeom prst="rect">
                <a:avLst/>
              </a:prstGeom>
              <a:blipFill>
                <a:blip r:embed="rId3"/>
                <a:stretch>
                  <a:fillRect t="-1829" b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8D1AE7C-25FD-E94B-85B1-6F2CA0B0C9B1}"/>
              </a:ext>
            </a:extLst>
          </p:cNvPr>
          <p:cNvSpPr/>
          <p:nvPr/>
        </p:nvSpPr>
        <p:spPr>
          <a:xfrm>
            <a:off x="11092542" y="3421822"/>
            <a:ext cx="389709" cy="692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AF67FE-3DF8-0849-B72C-800603E68B39}"/>
              </a:ext>
            </a:extLst>
          </p:cNvPr>
          <p:cNvCxnSpPr/>
          <p:nvPr/>
        </p:nvCxnSpPr>
        <p:spPr>
          <a:xfrm flipH="1" flipV="1">
            <a:off x="10846524" y="2516449"/>
            <a:ext cx="285206" cy="686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116AB-40C4-D646-B247-CDBCEAF38FD1}"/>
                  </a:ext>
                </a:extLst>
              </p:cNvPr>
              <p:cNvSpPr txBox="1"/>
              <p:nvPr/>
            </p:nvSpPr>
            <p:spPr>
              <a:xfrm>
                <a:off x="9772105" y="1918584"/>
                <a:ext cx="1515291" cy="510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func>
                            <m:funcPr>
                              <m:ctrlP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C116AB-40C4-D646-B247-CDBCEAF38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105" y="1918584"/>
                <a:ext cx="1515291" cy="510268"/>
              </a:xfrm>
              <a:prstGeom prst="rect">
                <a:avLst/>
              </a:prstGeom>
              <a:blipFill>
                <a:blip r:embed="rId4"/>
                <a:stretch>
                  <a:fillRect r="-38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DCFD4CF2-35D0-EF41-B47E-D5C71F3315E7}"/>
              </a:ext>
            </a:extLst>
          </p:cNvPr>
          <p:cNvSpPr/>
          <p:nvPr/>
        </p:nvSpPr>
        <p:spPr>
          <a:xfrm rot="5400000">
            <a:off x="8810896" y="2847807"/>
            <a:ext cx="719546" cy="462316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C50990-A075-A745-BDD9-34852163962E}"/>
                  </a:ext>
                </a:extLst>
              </p:cNvPr>
              <p:cNvSpPr txBox="1"/>
              <p:nvPr/>
            </p:nvSpPr>
            <p:spPr>
              <a:xfrm>
                <a:off x="4558937" y="5807431"/>
                <a:ext cx="837546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Sum of geometric progression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br>
                  <a:rPr lang="en-US" sz="2600" b="0" i="1" dirty="0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 terms!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C50990-A075-A745-BDD9-34852163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937" y="5807431"/>
                <a:ext cx="8375468" cy="892552"/>
              </a:xfrm>
              <a:prstGeom prst="rect">
                <a:avLst/>
              </a:prstGeom>
              <a:blipFill>
                <a:blip r:embed="rId5"/>
                <a:stretch>
                  <a:fillRect t="-26389" b="-10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4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E7D9-5738-6646-9A0B-992D1A10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Unpacking the sum…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4CE716-2347-094E-B1A2-4A5319C5D4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3188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func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US" sz="3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5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35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3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3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5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5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5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5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5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35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35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5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35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35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den>
                    </m:f>
                    <m:r>
                      <a:rPr lang="en-US" sz="35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5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Substituting the </a:t>
                </a:r>
                <a:r>
                  <a:rPr lang="en-US" dirty="0">
                    <a:solidFill>
                      <a:schemeClr val="accent6"/>
                    </a:solidFill>
                  </a:rPr>
                  <a:t>green stuff </a:t>
                </a:r>
                <a:r>
                  <a:rPr lang="en-US" dirty="0"/>
                  <a:t>onto the </a:t>
                </a:r>
                <a:r>
                  <a:rPr lang="en-US" dirty="0">
                    <a:solidFill>
                      <a:srgbClr val="FF0000"/>
                    </a:solidFill>
                  </a:rPr>
                  <a:t>red stuff </a:t>
                </a:r>
                <a:r>
                  <a:rPr lang="en-US" dirty="0"/>
                  <a:t>yields: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Note that this tends to </a:t>
                </a:r>
                <a:r>
                  <a:rPr lang="en-US" dirty="0">
                    <a:solidFill>
                      <a:srgbClr val="FD5CFF"/>
                    </a:solidFill>
                  </a:rPr>
                  <a:t>2</a:t>
                </a: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goes to infinity, which is no surprise since the geometric series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 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4CE716-2347-094E-B1A2-4A5319C5D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31880" cy="4351338"/>
              </a:xfrm>
              <a:blipFill>
                <a:blip r:embed="rId2"/>
                <a:stretch>
                  <a:fillRect l="-1356" t="-21053" r="-1695" b="-17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884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9232-9266-944B-8AA4-0755FB7A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C5C58-5DBB-3141-BF13-7BB76B489F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Num nodes =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We also have the </a:t>
                </a:r>
                <a:r>
                  <a:rPr lang="en-US" dirty="0">
                    <a:solidFill>
                      <a:srgbClr val="FD5CFF"/>
                    </a:solidFill>
                  </a:rPr>
                  <a:t>“header”</a:t>
                </a:r>
                <a:r>
                  <a:rPr lang="en-US" dirty="0"/>
                  <a:t> node which contributes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rgbClr val="FD5CFF"/>
                    </a:solidFill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</a:rPr>
                  <a:t>nodes…</a:t>
                </a:r>
                <a:br>
                  <a:rPr lang="en-US" b="0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US" sz="2600" dirty="0"/>
                  <a:t>Final answer:</a:t>
                </a:r>
                <a:r>
                  <a:rPr lang="en-US" sz="42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−1+</m:t>
                    </m:r>
                    <m:func>
                      <m:funcPr>
                        <m:ctrlPr>
                          <a:rPr lang="en-US" sz="2600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600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600" b="0" i="1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accent2"/>
                    </a:solidFill>
                  </a:rPr>
                  <a:t> 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2C5C58-5DBB-3141-BF13-7BB76B489F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186670-020F-4A40-921F-A0C6BF3ED309}"/>
              </a:ext>
            </a:extLst>
          </p:cNvPr>
          <p:cNvCxnSpPr>
            <a:cxnSpLocks/>
          </p:cNvCxnSpPr>
          <p:nvPr/>
        </p:nvCxnSpPr>
        <p:spPr>
          <a:xfrm flipH="1">
            <a:off x="4572001" y="2612571"/>
            <a:ext cx="365759" cy="3004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90F3E-40A6-D744-86F1-6CD40C4C7AF3}"/>
              </a:ext>
            </a:extLst>
          </p:cNvPr>
          <p:cNvCxnSpPr>
            <a:cxnSpLocks/>
          </p:cNvCxnSpPr>
          <p:nvPr/>
        </p:nvCxnSpPr>
        <p:spPr>
          <a:xfrm flipH="1">
            <a:off x="5286104" y="2762794"/>
            <a:ext cx="365759" cy="3004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51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computational complexity </a:t>
                </a:r>
                <a:r>
                  <a:rPr lang="en-US" dirty="0"/>
                  <a:t>of searching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39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computational complexity </a:t>
                </a:r>
                <a:r>
                  <a:rPr lang="en-US" dirty="0"/>
                  <a:t>of searching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/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/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/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func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59DA-9F79-5F48-8A83-7D4908C425FF}"/>
              </a:ext>
            </a:extLst>
          </p:cNvPr>
          <p:cNvSpPr/>
          <p:nvPr/>
        </p:nvSpPr>
        <p:spPr>
          <a:xfrm>
            <a:off x="9091748" y="4781003"/>
            <a:ext cx="2590800" cy="9666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Something else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(what?)</a:t>
            </a:r>
          </a:p>
        </p:txBody>
      </p:sp>
    </p:spTree>
    <p:extLst>
      <p:ext uri="{BB962C8B-B14F-4D97-AF65-F5344CB8AC3E}">
        <p14:creationId xmlns:p14="http://schemas.microsoft.com/office/powerpoint/2010/main" val="2190510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computational complexity </a:t>
                </a:r>
                <a:r>
                  <a:rPr lang="en-US" dirty="0"/>
                  <a:t>of searching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/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/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/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func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59DA-9F79-5F48-8A83-7D4908C425FF}"/>
              </a:ext>
            </a:extLst>
          </p:cNvPr>
          <p:cNvSpPr/>
          <p:nvPr/>
        </p:nvSpPr>
        <p:spPr>
          <a:xfrm>
            <a:off x="9091748" y="4781003"/>
            <a:ext cx="2590800" cy="9666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Something else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(what?)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440D1F-3F73-E447-BA6A-95362AC01B7B}"/>
              </a:ext>
            </a:extLst>
          </p:cNvPr>
          <p:cNvSpPr/>
          <p:nvPr/>
        </p:nvSpPr>
        <p:spPr>
          <a:xfrm>
            <a:off x="3461657" y="4480560"/>
            <a:ext cx="2299063" cy="15283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3BAD8-7C99-4248-9B19-03E304778514}"/>
              </a:ext>
            </a:extLst>
          </p:cNvPr>
          <p:cNvSpPr txBox="1"/>
          <p:nvPr/>
        </p:nvSpPr>
        <p:spPr>
          <a:xfrm>
            <a:off x="2521131" y="6135989"/>
            <a:ext cx="5368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Now let’s determine the constant…</a:t>
            </a:r>
          </a:p>
        </p:txBody>
      </p:sp>
    </p:spTree>
    <p:extLst>
      <p:ext uri="{BB962C8B-B14F-4D97-AF65-F5344CB8AC3E}">
        <p14:creationId xmlns:p14="http://schemas.microsoft.com/office/powerpoint/2010/main" val="98936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maximum number of links we will scan</a:t>
                </a:r>
                <a:r>
                  <a:rPr lang="en-US" dirty="0"/>
                  <a:t> to succeed or fail the search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/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/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.5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/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59DA-9F79-5F48-8A83-7D4908C425FF}"/>
              </a:ext>
            </a:extLst>
          </p:cNvPr>
          <p:cNvSpPr/>
          <p:nvPr/>
        </p:nvSpPr>
        <p:spPr>
          <a:xfrm>
            <a:off x="9091748" y="4781003"/>
            <a:ext cx="2590800" cy="9666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Something else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(what?)</a:t>
            </a:r>
          </a:p>
        </p:txBody>
      </p:sp>
    </p:spTree>
    <p:extLst>
      <p:ext uri="{BB962C8B-B14F-4D97-AF65-F5344CB8AC3E}">
        <p14:creationId xmlns:p14="http://schemas.microsoft.com/office/powerpoint/2010/main" val="175217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can I do </a:t>
                </a:r>
                <a:r>
                  <a:rPr lang="en-US" dirty="0">
                    <a:solidFill>
                      <a:srgbClr val="FD5CFF"/>
                    </a:solidFill>
                  </a:rPr>
                  <a:t>binary search in a sorted linked list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Naive solution has complexity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which does not improve on linear search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nodes,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  nodes to find the middle element.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….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….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…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sym typeface="Wingdings" pitchFamily="2" charset="2"/>
                      </a:rPr>
                      <m:t>1=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1=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 nodes….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542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06B-6540-4047-9AA4-2C7426C6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efficiency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</a:t>
                </a:r>
                <a:r>
                  <a:rPr lang="en-US" dirty="0">
                    <a:solidFill>
                      <a:schemeClr val="accent6"/>
                    </a:solidFill>
                  </a:rPr>
                  <a:t>sorted linked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and we build a list array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on top.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chemeClr val="accent2"/>
                    </a:solidFill>
                  </a:rPr>
                  <a:t>search</a:t>
                </a:r>
                <a:r>
                  <a:rPr lang="en-US" dirty="0"/>
                  <a:t> for an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D5CFF"/>
                    </a:solidFill>
                  </a:rPr>
                  <a:t>Unit cost </a:t>
                </a:r>
                <a:r>
                  <a:rPr lang="en-US" dirty="0"/>
                  <a:t>(what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counts): dereferencing a pointer.</a:t>
                </a:r>
              </a:p>
              <a:p>
                <a:r>
                  <a:rPr lang="en-US" dirty="0"/>
                  <a:t>What is the </a:t>
                </a:r>
                <a:r>
                  <a:rPr lang="en-US" dirty="0">
                    <a:solidFill>
                      <a:schemeClr val="accent1"/>
                    </a:solidFill>
                  </a:rPr>
                  <a:t>maximum number of links we will scan</a:t>
                </a:r>
                <a:r>
                  <a:rPr lang="en-US" dirty="0"/>
                  <a:t> to succeed or fail the search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D4DF33-A124-D94C-974C-EBFC44030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/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5FC5C4-8FD2-4942-A96B-D4E4A8AD8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006"/>
                <a:ext cx="2009503" cy="96665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/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.5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8B5F5D3-CE18-6149-A4B4-6E9494B8B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34" y="4781005"/>
                <a:ext cx="2009503" cy="96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/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AEA440C-1A03-674D-8FC7-856D75E9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81004"/>
                <a:ext cx="2590800" cy="96665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C59DA-9F79-5F48-8A83-7D4908C425FF}"/>
              </a:ext>
            </a:extLst>
          </p:cNvPr>
          <p:cNvSpPr/>
          <p:nvPr/>
        </p:nvSpPr>
        <p:spPr>
          <a:xfrm>
            <a:off x="9091748" y="4781003"/>
            <a:ext cx="2590800" cy="9666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Something else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(what?)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3BAD8-7C99-4248-9B19-03E304778514}"/>
              </a:ext>
            </a:extLst>
          </p:cNvPr>
          <p:cNvSpPr txBox="1"/>
          <p:nvPr/>
        </p:nvSpPr>
        <p:spPr>
          <a:xfrm>
            <a:off x="719017" y="6238478"/>
            <a:ext cx="1139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every level, we visit at most 2 nodes (why?) and at level 0 we might have one additional pointer dereference.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CB21C5-EB4B-4980-B274-50215E337B7F}"/>
              </a:ext>
            </a:extLst>
          </p:cNvPr>
          <p:cNvSpPr/>
          <p:nvPr/>
        </p:nvSpPr>
        <p:spPr>
          <a:xfrm>
            <a:off x="8878277" y="4493846"/>
            <a:ext cx="3157415" cy="16421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1324051-D502-4A22-B877-CC47EA3C7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66925" y="3994021"/>
            <a:ext cx="683856" cy="31579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C59370-87DF-4533-9FC7-83C5FA834B58}"/>
                  </a:ext>
                </a:extLst>
              </p:cNvPr>
              <p:cNvSpPr/>
              <p:nvPr/>
            </p:nvSpPr>
            <p:spPr>
              <a:xfrm>
                <a:off x="10503243" y="3305722"/>
                <a:ext cx="13982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C59370-87DF-4533-9FC7-83C5FA834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243" y="3305722"/>
                <a:ext cx="139826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22D2F104-09AB-4B9C-9138-015E1BF17FC4}"/>
              </a:ext>
            </a:extLst>
          </p:cNvPr>
          <p:cNvSpPr/>
          <p:nvPr/>
        </p:nvSpPr>
        <p:spPr>
          <a:xfrm>
            <a:off x="5812692" y="4432331"/>
            <a:ext cx="3157415" cy="1642143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BA675-83CE-46DE-A9E1-DF0D900560B7}"/>
              </a:ext>
            </a:extLst>
          </p:cNvPr>
          <p:cNvSpPr/>
          <p:nvPr/>
        </p:nvSpPr>
        <p:spPr>
          <a:xfrm>
            <a:off x="7691206" y="4178474"/>
            <a:ext cx="1652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Also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acceptable</a:t>
            </a:r>
          </a:p>
        </p:txBody>
      </p:sp>
    </p:spTree>
    <p:extLst>
      <p:ext uri="{BB962C8B-B14F-4D97-AF65-F5344CB8AC3E}">
        <p14:creationId xmlns:p14="http://schemas.microsoft.com/office/powerpoint/2010/main" val="3545256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D7BE-E8DE-7841-93AA-28CA40E7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Huge issue with list arrays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65862B-AA68-9544-BF72-D96839D09D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Inserting a new element or deleting from it </a:t>
                </a:r>
                <a:r>
                  <a:rPr lang="en-US" dirty="0">
                    <a:solidFill>
                      <a:srgbClr val="FF0000"/>
                    </a:solidFill>
                  </a:rPr>
                  <a:t>requires re-building the entire list array 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Pay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i="1" dirty="0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 dirty="0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i="1" dirty="0" smtClean="0">
                        <a:solidFill>
                          <a:srgbClr val="FD5C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cost to do so. 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For the insertion and/or deletion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dirty="0"/>
                  <a:t> elements, the cost ends up being </a:t>
                </a:r>
                <a:r>
                  <a:rPr lang="en-US" dirty="0">
                    <a:solidFill>
                      <a:srgbClr val="00B050"/>
                    </a:solidFill>
                  </a:rPr>
                  <a:t>quadratic</a:t>
                </a:r>
                <a:r>
                  <a:rPr lang="en-US" dirty="0"/>
                  <a:t>, which is unacceptable.</a:t>
                </a:r>
              </a:p>
              <a:p>
                <a:r>
                  <a:rPr lang="en-US" dirty="0"/>
                  <a:t>Conclusion: a list array is </a:t>
                </a:r>
                <a:r>
                  <a:rPr lang="en-US" b="1" dirty="0"/>
                  <a:t>not </a:t>
                </a:r>
                <a:r>
                  <a:rPr lang="en-US" dirty="0"/>
                  <a:t>a good </a:t>
                </a:r>
                <a:r>
                  <a:rPr lang="en-US" dirty="0">
                    <a:solidFill>
                      <a:srgbClr val="00B0F0"/>
                    </a:solidFill>
                  </a:rPr>
                  <a:t>dictionary because of sub-par insertion and deletion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But for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immutable</a:t>
                </a:r>
                <a:r>
                  <a:rPr lang="en-US" dirty="0"/>
                  <a:t> sorted lists, they work pretty well!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65862B-AA68-9544-BF72-D96839D09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413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567B-9123-A848-B41E-9181A256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Search “vs” list arrays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482CDD1-1C26-4D84-971C-A04635062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14861028"/>
                  </p:ext>
                </p:extLst>
              </p:nvPr>
            </p:nvGraphicFramePr>
            <p:xfrm>
              <a:off x="838200" y="1825625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76613779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1036991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List array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469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Used in </a:t>
                          </a:r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contiguous</a:t>
                          </a:r>
                          <a:r>
                            <a:rPr lang="en-US" dirty="0"/>
                            <a:t> storage (arrays)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Used in </a:t>
                          </a:r>
                          <a:r>
                            <a:rPr lang="en-US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discontiguous</a:t>
                          </a:r>
                          <a:r>
                            <a:rPr lang="en-US" dirty="0"/>
                            <a:t> storage (linked lists)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231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Requires up to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 </a:t>
                          </a:r>
                          <a:r>
                            <a:rPr lang="en-US" dirty="0"/>
                            <a:t>comparisons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Requires up</a:t>
                          </a:r>
                          <a:r>
                            <a:rPr lang="en-US" baseline="0" dirty="0"/>
                            <a:t> to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FD5C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rgbClr val="FD5C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dirty="0"/>
                            <a:t> comparisons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7313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Doesn’t need </a:t>
                          </a:r>
                          <a:r>
                            <a:rPr lang="en-US" dirty="0"/>
                            <a:t>extra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Needs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dirty="0"/>
                            <a:t>extra</a:t>
                          </a:r>
                          <a:r>
                            <a:rPr lang="en-US" baseline="0" dirty="0"/>
                            <a:t> space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759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Doesn’t require adjustments after mutations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Needs to be </a:t>
                          </a:r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re-built after every mutation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5764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482CDD1-1C26-4D84-971C-A04635062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14861028"/>
                  </p:ext>
                </p:extLst>
              </p:nvPr>
            </p:nvGraphicFramePr>
            <p:xfrm>
              <a:off x="838200" y="1825625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76613779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1036991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List array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469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Used in </a:t>
                          </a:r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contiguous</a:t>
                          </a:r>
                          <a:r>
                            <a:rPr lang="en-US" dirty="0"/>
                            <a:t> storage (arrays)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Used in </a:t>
                          </a:r>
                          <a:r>
                            <a:rPr lang="en-US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discontiguous</a:t>
                          </a:r>
                          <a:r>
                            <a:rPr lang="en-US" dirty="0"/>
                            <a:t> storage (linked lists)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231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6" t="-208197" r="-10046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208197" r="-46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7313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Doesn’t need </a:t>
                          </a:r>
                          <a:r>
                            <a:rPr lang="en-US" dirty="0"/>
                            <a:t>extra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308197" r="-463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7599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Doesn’t require adjustments after mutations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Needs to be </a:t>
                          </a:r>
                          <a:r>
                            <a:rPr lang="en-US" dirty="0">
                              <a:solidFill>
                                <a:srgbClr val="7030A0"/>
                              </a:solidFill>
                            </a:rPr>
                            <a:t>re-built after every mutation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5764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0253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8FD6-DAC9-5B45-8AF2-4862F149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: relaxing </a:t>
            </a:r>
            <a:r>
              <a:rPr lang="en-US"/>
              <a:t>the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14DDC-D24E-2A4D-B238-3C611B053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Observation: in a list array, </a:t>
                </a:r>
                <a:r>
                  <a:rPr lang="en-US" dirty="0">
                    <a:solidFill>
                      <a:srgbClr val="0070C0"/>
                    </a:solidFill>
                  </a:rPr>
                  <a:t>half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) </a:t>
                </a:r>
                <a:r>
                  <a:rPr lang="en-US" dirty="0"/>
                  <a:t>of the “towers” that extend to level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also extend to level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. Therefore: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list’s keys are represented in level 1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are represented in level 2</a:t>
                </a:r>
              </a:p>
              <a:p>
                <a:pPr lvl="1"/>
                <a:r>
                  <a:rPr lang="en-US" dirty="0"/>
                  <a:t>….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represented in level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Solution: </a:t>
                </a:r>
                <a:r>
                  <a:rPr lang="en-US" dirty="0">
                    <a:solidFill>
                      <a:srgbClr val="FD5CFF"/>
                    </a:solidFill>
                  </a:rPr>
                  <a:t>probabilistically</a:t>
                </a:r>
                <a:r>
                  <a:rPr lang="en-US" dirty="0"/>
                  <a:t> build the towers by </a:t>
                </a:r>
                <a:r>
                  <a:rPr lang="en-US" dirty="0">
                    <a:solidFill>
                      <a:schemeClr val="accent2"/>
                    </a:solidFill>
                  </a:rPr>
                  <a:t>randomly sampling </a:t>
                </a:r>
                <a:r>
                  <a:rPr lang="en-US" dirty="0"/>
                  <a:t>the new height of an inserted node before actually inserting it!</a:t>
                </a:r>
              </a:p>
              <a:p>
                <a:r>
                  <a:rPr lang="en-US" dirty="0"/>
                  <a:t>Use a geometric distribution: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14DDC-D24E-2A4D-B238-3C611B053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389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2685-63D5-4370-8FE3-F39F8D8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4A0EAC-B87C-4254-8A48-68F45AE0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58376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3D10E3-13EB-4623-903D-FBED6F05A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46742"/>
              </p:ext>
            </p:extLst>
          </p:nvPr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C6D0D4-8D91-4A30-87B9-A795459F8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52960"/>
              </p:ext>
            </p:extLst>
          </p:nvPr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B3A45-2A6E-4801-9466-1B852C23E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73662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6D00C-CBC5-4077-A5E5-5FF0A78CA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57560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BAA43C-E8F6-49D0-9B85-B4D9FCCA9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84922"/>
              </p:ext>
            </p:extLst>
          </p:nvPr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C25F59-8A07-4857-AE46-53EB39899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378056"/>
              </p:ext>
            </p:extLst>
          </p:nvPr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76FCB6-158F-4F5A-A2F5-8B7402F79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66178"/>
              </p:ext>
            </p:extLst>
          </p:nvPr>
        </p:nvGraphicFramePr>
        <p:xfrm>
          <a:off x="8656118" y="2474170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F0DCC6-10B7-45D3-B73F-BA07580C6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92440"/>
              </p:ext>
            </p:extLst>
          </p:nvPr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27FF91-3942-4FB0-AB21-D86E6A6232C2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FE3A6B-3CC5-4335-A7AE-77A20522B802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3B5CCC-6CC3-44CF-B3B1-0F0EDE930EED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1178C0-E0EE-4FCE-9D59-4A249805C336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AD3E3-7C71-4FCB-82D8-3CABDDEFBC2E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5FB508-1801-4548-AD4A-2508F09B5206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BCDB8E-62C1-4031-ABA7-A6CC1D8317A1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9869F1-45C9-4D8E-9366-64B0D6ACB150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8E93AA-A79D-463F-A3A6-78F17B9C417F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ED7D24-5655-46E7-8463-DD369A775DF1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652CD-7E65-44E2-9742-D9534DFB6E94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063465-4A23-4E4A-B766-7DD462E4E49F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577A0-DE00-49AA-82D0-B78F8E078938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ADBB02-E791-4311-8636-D2898A4F91B1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921ED-1BAD-4A8F-B2B3-7789952FC9EE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394755-DAA7-4E69-82E9-29A4174AB7B7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403C0B-5FB8-469B-9C98-C4D7445554F4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EEE832-9004-4A59-B8FD-CDD8DAAB9A2D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33BDD5-B4E6-4ED0-A2EF-C7AD938B094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179233-6903-48C8-AE9C-C132DA31A419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5D7F63-7A57-4E03-B2DD-B2B66127579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2862EA-96ED-4231-A57F-7612A940421A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210DC2-696C-4541-B003-AC0C602B508F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23BFD4-B9B8-418C-8CF4-0A8E8D0ADF2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38F248-0D12-4D93-9A18-625AC6A4B5B0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747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2685-63D5-4370-8FE3-F39F8D8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4A0EAC-B87C-4254-8A48-68F45AE0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000498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3200" b="0" dirty="0"/>
                        <a:t>1</a:t>
                      </a:r>
                      <a:endParaRPr lang="en-US" sz="3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3D10E3-13EB-4623-903D-FBED6F05A962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C6D0D4-8D91-4A30-87B9-A795459F85F3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B3A45-2A6E-4801-9466-1B852C23E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9618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6D00C-CBC5-4077-A5E5-5FF0A78CA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411795"/>
              </p:ext>
            </p:extLst>
          </p:nvPr>
        </p:nvGraphicFramePr>
        <p:xfrm>
          <a:off x="5583252" y="4765472"/>
          <a:ext cx="624479" cy="1621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BAA43C-E8F6-49D0-9B85-B4D9FCCA9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05982"/>
              </p:ext>
            </p:extLst>
          </p:nvPr>
        </p:nvGraphicFramePr>
        <p:xfrm>
          <a:off x="6522348" y="5554225"/>
          <a:ext cx="624479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C25F59-8A07-4857-AE46-53EB3989998E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F0DCC6-10B7-45D3-B73F-BA07580C625D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27FF91-3942-4FB0-AB21-D86E6A6232C2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FE3A6B-3CC5-4335-A7AE-77A20522B802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3B5CCC-6CC3-44CF-B3B1-0F0EDE930EED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1178C0-E0EE-4FCE-9D59-4A249805C336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AD3E3-7C71-4FCB-82D8-3CABDDEFBC2E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5FB508-1801-4548-AD4A-2508F09B5206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BCDB8E-62C1-4031-ABA7-A6CC1D8317A1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9869F1-45C9-4D8E-9366-64B0D6ACB150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8E93AA-A79D-463F-A3A6-78F17B9C417F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ED7D24-5655-46E7-8463-DD369A775DF1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652CD-7E65-44E2-9742-D9534DFB6E94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063465-4A23-4E4A-B766-7DD462E4E49F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577A0-DE00-49AA-82D0-B78F8E078938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ADBB02-E791-4311-8636-D2898A4F91B1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921ED-1BAD-4A8F-B2B3-7789952FC9EE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394755-DAA7-4E69-82E9-29A4174AB7B7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EEE832-9004-4A59-B8FD-CDD8DAAB9A2D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33BDD5-B4E6-4ED0-A2EF-C7AD938B094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179233-6903-48C8-AE9C-C132DA31A419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5D7F63-7A57-4E03-B2DD-B2B66127579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2862EA-96ED-4231-A57F-7612A940421A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210DC2-696C-4541-B003-AC0C602B508F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E122CF-9FA9-4E18-BD42-7BABF583AE25}"/>
              </a:ext>
            </a:extLst>
          </p:cNvPr>
          <p:cNvSpPr txBox="1"/>
          <p:nvPr/>
        </p:nvSpPr>
        <p:spPr>
          <a:xfrm>
            <a:off x="4397379" y="1573048"/>
            <a:ext cx="266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22 (should be a search </a:t>
            </a:r>
            <a:r>
              <a:rPr lang="en-US" b="1" i="1" dirty="0">
                <a:solidFill>
                  <a:schemeClr val="accent1"/>
                </a:solidFill>
              </a:rPr>
              <a:t>hit</a:t>
            </a:r>
            <a:r>
              <a:rPr lang="en-US" dirty="0"/>
              <a:t>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DBE7832-67FB-4B14-B803-3D951770A83F}"/>
              </a:ext>
            </a:extLst>
          </p:cNvPr>
          <p:cNvCxnSpPr>
            <a:cxnSpLocks/>
          </p:cNvCxnSpPr>
          <p:nvPr/>
        </p:nvCxnSpPr>
        <p:spPr>
          <a:xfrm flipV="1">
            <a:off x="1801718" y="3662356"/>
            <a:ext cx="6625185" cy="16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5BA3D31-EAE3-411B-9E53-E7E2D9CD4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07345"/>
              </p:ext>
            </p:extLst>
          </p:nvPr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24C93F-9872-457B-BB2C-E3F04F03C1DA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6ADFBA9-0D36-4BF4-B650-D85AF1F423C1}"/>
              </a:ext>
            </a:extLst>
          </p:cNvPr>
          <p:cNvCxnSpPr>
            <a:cxnSpLocks/>
          </p:cNvCxnSpPr>
          <p:nvPr/>
        </p:nvCxnSpPr>
        <p:spPr>
          <a:xfrm>
            <a:off x="9332311" y="443152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579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2685-63D5-4370-8FE3-F39F8D8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4A0EAC-B87C-4254-8A48-68F45AE0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55978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3D10E3-13EB-4623-903D-FBED6F05A962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C6D0D4-8D91-4A30-87B9-A795459F85F3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B3A45-2A6E-4801-9466-1B852C23E159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6D00C-CBC5-4077-A5E5-5FF0A78CA0AD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BAA43C-E8F6-49D0-9B85-B4D9FCCA9154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C25F59-8A07-4857-AE46-53EB3989998E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76FCB6-158F-4F5A-A2F5-8B7402F79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05092"/>
              </p:ext>
            </p:extLst>
          </p:nvPr>
        </p:nvGraphicFramePr>
        <p:xfrm>
          <a:off x="8656118" y="2451868"/>
          <a:ext cx="624479" cy="392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F0DCC6-10B7-45D3-B73F-BA07580C625D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27FF91-3942-4FB0-AB21-D86E6A6232C2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FE3A6B-3CC5-4335-A7AE-77A20522B802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3B5CCC-6CC3-44CF-B3B1-0F0EDE930EED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1178C0-E0EE-4FCE-9D59-4A249805C336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AD3E3-7C71-4FCB-82D8-3CABDDEFBC2E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5FB508-1801-4548-AD4A-2508F09B5206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BCDB8E-62C1-4031-ABA7-A6CC1D8317A1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9869F1-45C9-4D8E-9366-64B0D6ACB150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8E93AA-A79D-463F-A3A6-78F17B9C417F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ED7D24-5655-46E7-8463-DD369A775DF1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652CD-7E65-44E2-9742-D9534DFB6E94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063465-4A23-4E4A-B766-7DD462E4E49F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577A0-DE00-49AA-82D0-B78F8E078938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ADBB02-E791-4311-8636-D2898A4F91B1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921ED-1BAD-4A8F-B2B3-7789952FC9EE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394755-DAA7-4E69-82E9-29A4174AB7B7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403C0B-5FB8-469B-9C98-C4D7445554F4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EEE832-9004-4A59-B8FD-CDD8DAAB9A2D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33BDD5-B4E6-4ED0-A2EF-C7AD938B094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179233-6903-48C8-AE9C-C132DA31A419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5D7F63-7A57-4E03-B2DD-B2B66127579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2862EA-96ED-4231-A57F-7612A940421A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210DC2-696C-4541-B003-AC0C602B508F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23BFD4-B9B8-418C-8CF4-0A8E8D0ADF2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38F248-0D12-4D93-9A18-625AC6A4B5B0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28FDBA9-3608-481D-A38C-CD57EAC37A9E}"/>
              </a:ext>
            </a:extLst>
          </p:cNvPr>
          <p:cNvSpPr txBox="1"/>
          <p:nvPr/>
        </p:nvSpPr>
        <p:spPr>
          <a:xfrm>
            <a:off x="4397379" y="1573048"/>
            <a:ext cx="266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33 (should be a search </a:t>
            </a:r>
            <a:r>
              <a:rPr lang="en-US" b="1" i="1" u="sng" dirty="0">
                <a:solidFill>
                  <a:srgbClr val="7030A0"/>
                </a:solidFill>
              </a:rPr>
              <a:t>miss</a:t>
            </a:r>
            <a:r>
              <a:rPr lang="en-US" dirty="0"/>
              <a:t>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B62D800-0B4B-4933-8664-DDB8664948B6}"/>
              </a:ext>
            </a:extLst>
          </p:cNvPr>
          <p:cNvCxnSpPr>
            <a:cxnSpLocks/>
          </p:cNvCxnSpPr>
          <p:nvPr/>
        </p:nvCxnSpPr>
        <p:spPr>
          <a:xfrm>
            <a:off x="9614020" y="6095997"/>
            <a:ext cx="356446" cy="35608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clip&#10;&#10;Description automatically generated">
            <a:extLst>
              <a:ext uri="{FF2B5EF4-FFF2-40B4-BE49-F238E27FC236}">
                <a16:creationId xmlns:a16="http://schemas.microsoft.com/office/drawing/2014/main" id="{05BD7551-6C53-4BDD-9E83-35077D6B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092" y="6411843"/>
            <a:ext cx="747346" cy="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6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2685-63D5-4370-8FE3-F39F8D8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4A0EAC-B87C-4254-8A48-68F45AE00713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3D10E3-13EB-4623-903D-FBED6F05A962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C6D0D4-8D91-4A30-87B9-A795459F85F3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B3A45-2A6E-4801-9466-1B852C23E159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6D00C-CBC5-4077-A5E5-5FF0A78CA0AD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BAA43C-E8F6-49D0-9B85-B4D9FCCA9154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C25F59-8A07-4857-AE46-53EB3989998E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76FCB6-158F-4F5A-A2F5-8B7402F79E0B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92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F0DCC6-10B7-45D3-B73F-BA07580C625D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27FF91-3942-4FB0-AB21-D86E6A6232C2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FE3A6B-3CC5-4335-A7AE-77A20522B802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3B5CCC-6CC3-44CF-B3B1-0F0EDE930EED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1178C0-E0EE-4FCE-9D59-4A249805C336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AD3E3-7C71-4FCB-82D8-3CABDDEFBC2E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5FB508-1801-4548-AD4A-2508F09B5206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BCDB8E-62C1-4031-ABA7-A6CC1D8317A1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9869F1-45C9-4D8E-9366-64B0D6ACB150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8E93AA-A79D-463F-A3A6-78F17B9C417F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ED7D24-5655-46E7-8463-DD369A775DF1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652CD-7E65-44E2-9742-D9534DFB6E94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063465-4A23-4E4A-B766-7DD462E4E49F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9577A0-DE00-49AA-82D0-B78F8E078938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ADBB02-E791-4311-8636-D2898A4F91B1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921ED-1BAD-4A8F-B2B3-7789952FC9EE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394755-DAA7-4E69-82E9-29A4174AB7B7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403C0B-5FB8-469B-9C98-C4D7445554F4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EEE832-9004-4A59-B8FD-CDD8DAAB9A2D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033BDD5-B4E6-4ED0-A2EF-C7AD938B094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179233-6903-48C8-AE9C-C132DA31A419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5D7F63-7A57-4E03-B2DD-B2B66127579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2862EA-96ED-4231-A57F-7612A940421A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210DC2-696C-4541-B003-AC0C602B508F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123BFD4-B9B8-418C-8CF4-0A8E8D0ADF2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38F248-0D12-4D93-9A18-625AC6A4B5B0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28FDBA9-3608-481D-A38C-CD57EAC37A9E}"/>
              </a:ext>
            </a:extLst>
          </p:cNvPr>
          <p:cNvSpPr txBox="1"/>
          <p:nvPr/>
        </p:nvSpPr>
        <p:spPr>
          <a:xfrm>
            <a:off x="4397379" y="1573048"/>
            <a:ext cx="266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33 (should be a search </a:t>
            </a:r>
            <a:r>
              <a:rPr lang="en-US" b="1" i="1" u="sng" dirty="0">
                <a:solidFill>
                  <a:srgbClr val="7030A0"/>
                </a:solidFill>
              </a:rPr>
              <a:t>miss</a:t>
            </a:r>
            <a:r>
              <a:rPr lang="en-US" dirty="0"/>
              <a:t>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B62D800-0B4B-4933-8664-DDB8664948B6}"/>
              </a:ext>
            </a:extLst>
          </p:cNvPr>
          <p:cNvCxnSpPr>
            <a:cxnSpLocks/>
          </p:cNvCxnSpPr>
          <p:nvPr/>
        </p:nvCxnSpPr>
        <p:spPr>
          <a:xfrm>
            <a:off x="9614020" y="6095997"/>
            <a:ext cx="356446" cy="35608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clip&#10;&#10;Description automatically generated">
            <a:extLst>
              <a:ext uri="{FF2B5EF4-FFF2-40B4-BE49-F238E27FC236}">
                <a16:creationId xmlns:a16="http://schemas.microsoft.com/office/drawing/2014/main" id="{05BD7551-6C53-4BDD-9E83-35077D6B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092" y="6411843"/>
            <a:ext cx="747346" cy="38968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765F69D-831D-4E18-B909-6A68A72CEEB8}"/>
              </a:ext>
            </a:extLst>
          </p:cNvPr>
          <p:cNvSpPr/>
          <p:nvPr/>
        </p:nvSpPr>
        <p:spPr>
          <a:xfrm>
            <a:off x="8236364" y="1939895"/>
            <a:ext cx="1514106" cy="480773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F2E695-2EBE-4839-868E-5424D5F7784B}"/>
              </a:ext>
            </a:extLst>
          </p:cNvPr>
          <p:cNvCxnSpPr/>
          <p:nvPr/>
        </p:nvCxnSpPr>
        <p:spPr>
          <a:xfrm flipV="1">
            <a:off x="9436014" y="1939895"/>
            <a:ext cx="814092" cy="2794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49F569-3C5B-4458-87F7-0E6F1E5F47BD}"/>
              </a:ext>
            </a:extLst>
          </p:cNvPr>
          <p:cNvSpPr txBox="1"/>
          <p:nvPr/>
        </p:nvSpPr>
        <p:spPr>
          <a:xfrm>
            <a:off x="8236364" y="1145136"/>
            <a:ext cx="365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It certainly looks like the height of this tower is slowing us down…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588824AD-FA04-4692-8520-D3B3F636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625" y="1817247"/>
            <a:ext cx="1026974" cy="11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49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97320"/>
              </p:ext>
            </p:extLst>
          </p:nvPr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26738"/>
              </p:ext>
            </p:extLst>
          </p:nvPr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62294"/>
              </p:ext>
            </p:extLst>
          </p:nvPr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30849"/>
              </p:ext>
            </p:extLst>
          </p:nvPr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52588"/>
              </p:ext>
            </p:extLst>
          </p:nvPr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344951"/>
              </p:ext>
            </p:extLst>
          </p:nvPr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43373"/>
              </p:ext>
            </p:extLst>
          </p:nvPr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43456"/>
              </p:ext>
            </p:extLst>
          </p:nvPr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599751"/>
              </p:ext>
            </p:extLst>
          </p:nvPr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31212"/>
              </p:ext>
            </p:extLst>
          </p:nvPr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354352"/>
              </p:ext>
            </p:extLst>
          </p:nvPr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76344"/>
              </p:ext>
            </p:extLst>
          </p:nvPr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57674"/>
              </p:ext>
            </p:extLst>
          </p:nvPr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990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283417"/>
              </p:ext>
            </p:extLst>
          </p:nvPr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/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488C85-31F1-41F8-AF58-F707F90C9FC4}"/>
              </a:ext>
            </a:extLst>
          </p:cNvPr>
          <p:cNvSpPr txBox="1"/>
          <p:nvPr/>
        </p:nvSpPr>
        <p:spPr>
          <a:xfrm>
            <a:off x="7782886" y="1601093"/>
            <a:ext cx="300013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green tower </a:t>
            </a:r>
            <a:r>
              <a:rPr lang="en-US" dirty="0"/>
              <a:t>makes </a:t>
            </a:r>
            <a:r>
              <a:rPr lang="en-US" b="1" dirty="0"/>
              <a:t>all </a:t>
            </a:r>
            <a:r>
              <a:rPr lang="en-US" dirty="0"/>
              <a:t>our searches perform useless memory probes…</a:t>
            </a:r>
          </a:p>
        </p:txBody>
      </p:sp>
    </p:spTree>
    <p:extLst>
      <p:ext uri="{BB962C8B-B14F-4D97-AF65-F5344CB8AC3E}">
        <p14:creationId xmlns:p14="http://schemas.microsoft.com/office/powerpoint/2010/main" val="362727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can I do </a:t>
                </a:r>
                <a:r>
                  <a:rPr lang="en-US" dirty="0">
                    <a:solidFill>
                      <a:srgbClr val="FD5CFF"/>
                    </a:solidFill>
                  </a:rPr>
                  <a:t>binary search in a sorted linked list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Naive solution has complexity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which does not improve on linear search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nodes,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  nodes to find the middle element.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….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….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…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When you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, you scan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=1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nodes….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C682CB-6555-B241-A614-A136D8F84A78}"/>
                  </a:ext>
                </a:extLst>
              </p:cNvPr>
              <p:cNvSpPr txBox="1"/>
              <p:nvPr/>
            </p:nvSpPr>
            <p:spPr>
              <a:xfrm>
                <a:off x="6634976" y="3824868"/>
                <a:ext cx="4572000" cy="98777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/>
                    </a:solidFill>
                  </a:rPr>
                  <a:t>Total #nodes scanned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+…+  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C682CB-6555-B241-A614-A136D8F84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976" y="3824868"/>
                <a:ext cx="4572000" cy="987771"/>
              </a:xfrm>
              <a:prstGeom prst="rect">
                <a:avLst/>
              </a:prstGeom>
              <a:blipFill>
                <a:blip r:embed="rId4"/>
                <a:stretch>
                  <a:fillRect l="-829" b="-1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177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/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488C85-31F1-41F8-AF58-F707F90C9FC4}"/>
              </a:ext>
            </a:extLst>
          </p:cNvPr>
          <p:cNvSpPr txBox="1"/>
          <p:nvPr/>
        </p:nvSpPr>
        <p:spPr>
          <a:xfrm>
            <a:off x="7782886" y="1601093"/>
            <a:ext cx="300013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But what is the </a:t>
            </a:r>
            <a:r>
              <a:rPr lang="en-US" b="1" dirty="0">
                <a:solidFill>
                  <a:schemeClr val="accent2"/>
                </a:solidFill>
              </a:rPr>
              <a:t>probability</a:t>
            </a:r>
            <a:r>
              <a:rPr lang="en-US" dirty="0"/>
              <a:t> that we generate this tower?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/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/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/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A4891F7-B870-4793-857F-BA048D5D0F22}"/>
              </a:ext>
            </a:extLst>
          </p:cNvPr>
          <p:cNvSpPr/>
          <p:nvPr/>
        </p:nvSpPr>
        <p:spPr>
          <a:xfrm>
            <a:off x="9525595" y="333108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</p:spTree>
    <p:extLst>
      <p:ext uri="{BB962C8B-B14F-4D97-AF65-F5344CB8AC3E}">
        <p14:creationId xmlns:p14="http://schemas.microsoft.com/office/powerpoint/2010/main" val="3736280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/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488C85-31F1-41F8-AF58-F707F90C9FC4}"/>
              </a:ext>
            </a:extLst>
          </p:cNvPr>
          <p:cNvSpPr txBox="1"/>
          <p:nvPr/>
        </p:nvSpPr>
        <p:spPr>
          <a:xfrm>
            <a:off x="7782886" y="1601093"/>
            <a:ext cx="300013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But what is the </a:t>
            </a:r>
            <a:r>
              <a:rPr lang="en-US" b="1" dirty="0">
                <a:solidFill>
                  <a:schemeClr val="accent2"/>
                </a:solidFill>
              </a:rPr>
              <a:t>probability</a:t>
            </a:r>
            <a:r>
              <a:rPr lang="en-US" dirty="0"/>
              <a:t> that we generate this tower?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/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/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/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A4891F7-B870-4793-857F-BA048D5D0F22}"/>
              </a:ext>
            </a:extLst>
          </p:cNvPr>
          <p:cNvSpPr/>
          <p:nvPr/>
        </p:nvSpPr>
        <p:spPr>
          <a:xfrm>
            <a:off x="9525595" y="333108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E300489-8B3B-8F4A-A4F1-0D5B04D942E3}"/>
              </a:ext>
            </a:extLst>
          </p:cNvPr>
          <p:cNvSpPr/>
          <p:nvPr/>
        </p:nvSpPr>
        <p:spPr>
          <a:xfrm>
            <a:off x="7340028" y="3245975"/>
            <a:ext cx="1570892" cy="8863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28ADF6D-81DA-0246-8EB2-8001E9D4F232}"/>
              </a:ext>
            </a:extLst>
          </p:cNvPr>
          <p:cNvSpPr txBox="1"/>
          <p:nvPr/>
        </p:nvSpPr>
        <p:spPr>
          <a:xfrm>
            <a:off x="8339893" y="701873"/>
            <a:ext cx="236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>
                <a:solidFill>
                  <a:srgbClr val="FF0000"/>
                </a:solidFill>
              </a:rPr>
              <a:t>= 0.012207031%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50F0B3-2CA8-2C44-91E2-6A7FBD840B46}"/>
              </a:ext>
            </a:extLst>
          </p:cNvPr>
          <p:cNvSpPr txBox="1"/>
          <p:nvPr/>
        </p:nvSpPr>
        <p:spPr>
          <a:xfrm>
            <a:off x="5913558" y="86863"/>
            <a:ext cx="520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>
                <a:solidFill>
                  <a:srgbClr val="FF0000"/>
                </a:solidFill>
              </a:rPr>
              <a:t>We have 12 flips to make the tower have 13 levels and another to keep it there!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67C299D-3A3B-244F-9FCB-20D252ADC121}"/>
              </a:ext>
            </a:extLst>
          </p:cNvPr>
          <p:cNvCxnSpPr>
            <a:cxnSpLocks/>
          </p:cNvCxnSpPr>
          <p:nvPr/>
        </p:nvCxnSpPr>
        <p:spPr>
          <a:xfrm flipV="1">
            <a:off x="8680868" y="1110259"/>
            <a:ext cx="91628" cy="2265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408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37503" y="1427245"/>
          <a:ext cx="73059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605518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sz="1800" b="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467735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551331" y="1427245"/>
          <a:ext cx="31184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396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95485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09066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7328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83223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1594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86849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037"/>
                  </a:ext>
                </a:extLst>
              </a:tr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4D00941-B8FF-4EA2-AF9F-D9C84E8AB089}"/>
              </a:ext>
            </a:extLst>
          </p:cNvPr>
          <p:cNvGraphicFramePr>
            <a:graphicFrameLocks noGrp="1"/>
          </p:cNvGraphicFramePr>
          <p:nvPr/>
        </p:nvGraphicFramePr>
        <p:xfrm>
          <a:off x="10873300" y="4361871"/>
          <a:ext cx="3121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17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244664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3021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4931719" y="5450605"/>
          <a:ext cx="3146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528384" y="5450605"/>
          <a:ext cx="31184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704802" y="5824911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121554" y="581636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266126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213749" y="5084845"/>
          <a:ext cx="31184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097270" y="4719085"/>
          <a:ext cx="3118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457469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860841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30673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1185417" y="6432094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873336" y="5999245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16220" y="599924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843744" y="6016337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671374" y="604197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465651" y="6015011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300022" y="599924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037764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018229" y="6006464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7905003" y="6023557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666287" y="6007791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614561" y="6023557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528183" y="6029451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AE2E75-12C1-46DB-A495-E82FF382AE85}"/>
              </a:ext>
            </a:extLst>
          </p:cNvPr>
          <p:cNvCxnSpPr>
            <a:cxnSpLocks/>
          </p:cNvCxnSpPr>
          <p:nvPr/>
        </p:nvCxnSpPr>
        <p:spPr>
          <a:xfrm>
            <a:off x="11180903" y="6239332"/>
            <a:ext cx="65362" cy="253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511E7A-4E61-46BD-8F62-056CBC356369}"/>
              </a:ext>
            </a:extLst>
          </p:cNvPr>
          <p:cNvCxnSpPr>
            <a:cxnSpLocks/>
          </p:cNvCxnSpPr>
          <p:nvPr/>
        </p:nvCxnSpPr>
        <p:spPr>
          <a:xfrm>
            <a:off x="11227922" y="5645329"/>
            <a:ext cx="260118" cy="71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9A4AB6-C0DD-4A91-915A-152B4402FFE0}"/>
              </a:ext>
            </a:extLst>
          </p:cNvPr>
          <p:cNvCxnSpPr>
            <a:cxnSpLocks/>
          </p:cNvCxnSpPr>
          <p:nvPr/>
        </p:nvCxnSpPr>
        <p:spPr>
          <a:xfrm>
            <a:off x="11221260" y="5276271"/>
            <a:ext cx="389782" cy="1088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59C7A40-00CB-4C94-BAE2-6CE9714F0EE9}"/>
              </a:ext>
            </a:extLst>
          </p:cNvPr>
          <p:cNvSpPr/>
          <p:nvPr/>
        </p:nvSpPr>
        <p:spPr>
          <a:xfrm>
            <a:off x="11246266" y="4854040"/>
            <a:ext cx="574658" cy="1578053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36FA593-B531-4010-841B-A1CAD497B69F}"/>
              </a:ext>
            </a:extLst>
          </p:cNvPr>
          <p:cNvSpPr/>
          <p:nvPr/>
        </p:nvSpPr>
        <p:spPr>
          <a:xfrm>
            <a:off x="11200710" y="4460211"/>
            <a:ext cx="756913" cy="2032664"/>
          </a:xfrm>
          <a:custGeom>
            <a:avLst/>
            <a:gdLst>
              <a:gd name="connsiteX0" fmla="*/ 0 w 743485"/>
              <a:gd name="connsiteY0" fmla="*/ 76882 h 1076740"/>
              <a:gd name="connsiteX1" fmla="*/ 529840 w 743485"/>
              <a:gd name="connsiteY1" fmla="*/ 102520 h 1076740"/>
              <a:gd name="connsiteX2" fmla="*/ 743485 w 743485"/>
              <a:gd name="connsiteY2" fmla="*/ 1076740 h 107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485" h="1076740">
                <a:moveTo>
                  <a:pt x="0" y="76882"/>
                </a:moveTo>
                <a:cubicBezTo>
                  <a:pt x="202963" y="6379"/>
                  <a:pt x="405926" y="-64123"/>
                  <a:pt x="529840" y="102520"/>
                </a:cubicBezTo>
                <a:cubicBezTo>
                  <a:pt x="653754" y="269163"/>
                  <a:pt x="698619" y="672951"/>
                  <a:pt x="743485" y="107674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4100A2-67B1-4EA3-B949-69E68198ED7C}"/>
              </a:ext>
            </a:extLst>
          </p:cNvPr>
          <p:cNvSpPr/>
          <p:nvPr/>
        </p:nvSpPr>
        <p:spPr>
          <a:xfrm>
            <a:off x="6939185" y="3997307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51AEC3-1297-46E9-BA27-A5DCF9BD8476}"/>
              </a:ext>
            </a:extLst>
          </p:cNvPr>
          <p:cNvSpPr/>
          <p:nvPr/>
        </p:nvSpPr>
        <p:spPr>
          <a:xfrm>
            <a:off x="6954478" y="3619774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D4498C5-A28B-43BF-A13E-1D1EF367A698}"/>
              </a:ext>
            </a:extLst>
          </p:cNvPr>
          <p:cNvSpPr/>
          <p:nvPr/>
        </p:nvSpPr>
        <p:spPr>
          <a:xfrm>
            <a:off x="6979484" y="3284565"/>
            <a:ext cx="4816135" cy="2360764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A6D1B4D-CB13-4E94-A6BB-83F673401794}"/>
              </a:ext>
            </a:extLst>
          </p:cNvPr>
          <p:cNvSpPr/>
          <p:nvPr/>
        </p:nvSpPr>
        <p:spPr>
          <a:xfrm>
            <a:off x="6994777" y="2857048"/>
            <a:ext cx="4785549" cy="3507509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4DF3309-0CEB-42E4-86FF-0106776D029A}"/>
              </a:ext>
            </a:extLst>
          </p:cNvPr>
          <p:cNvSpPr/>
          <p:nvPr/>
        </p:nvSpPr>
        <p:spPr>
          <a:xfrm>
            <a:off x="6993761" y="2411202"/>
            <a:ext cx="4837567" cy="3828130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505268-BB5D-4D37-8714-A4F504C6DB04}"/>
              </a:ext>
            </a:extLst>
          </p:cNvPr>
          <p:cNvSpPr/>
          <p:nvPr/>
        </p:nvSpPr>
        <p:spPr>
          <a:xfrm>
            <a:off x="7063631" y="1972504"/>
            <a:ext cx="4691690" cy="4173652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0449BA4-BD20-4367-B42B-57F39B33330A}"/>
              </a:ext>
            </a:extLst>
          </p:cNvPr>
          <p:cNvSpPr/>
          <p:nvPr/>
        </p:nvSpPr>
        <p:spPr>
          <a:xfrm>
            <a:off x="7113625" y="1657649"/>
            <a:ext cx="4812578" cy="4384325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5B003E1-BA72-4B4B-A0AB-4CD2921A64BB}"/>
              </a:ext>
            </a:extLst>
          </p:cNvPr>
          <p:cNvSpPr/>
          <p:nvPr/>
        </p:nvSpPr>
        <p:spPr>
          <a:xfrm>
            <a:off x="7008417" y="1203435"/>
            <a:ext cx="4837187" cy="5161123"/>
          </a:xfrm>
          <a:custGeom>
            <a:avLst/>
            <a:gdLst>
              <a:gd name="connsiteX0" fmla="*/ 0 w 4816135"/>
              <a:gd name="connsiteY0" fmla="*/ 207224 h 2360764"/>
              <a:gd name="connsiteX1" fmla="*/ 4119073 w 4816135"/>
              <a:gd name="connsiteY1" fmla="*/ 207224 h 2360764"/>
              <a:gd name="connsiteX2" fmla="*/ 4777099 w 4816135"/>
              <a:gd name="connsiteY2" fmla="*/ 2360764 h 23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135" h="2360764">
                <a:moveTo>
                  <a:pt x="0" y="207224"/>
                </a:moveTo>
                <a:cubicBezTo>
                  <a:pt x="1661445" y="27762"/>
                  <a:pt x="3322890" y="-151699"/>
                  <a:pt x="4119073" y="207224"/>
                </a:cubicBezTo>
                <a:cubicBezTo>
                  <a:pt x="4915256" y="566147"/>
                  <a:pt x="4846177" y="1463455"/>
                  <a:pt x="4777099" y="236076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801FBB6-7B4D-418B-9E30-A87DE07F8270}"/>
              </a:ext>
            </a:extLst>
          </p:cNvPr>
          <p:cNvCxnSpPr/>
          <p:nvPr/>
        </p:nvCxnSpPr>
        <p:spPr>
          <a:xfrm flipV="1">
            <a:off x="881010" y="5624939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E9F161B-E5D5-4911-9536-0CFE247C3A8F}"/>
              </a:ext>
            </a:extLst>
          </p:cNvPr>
          <p:cNvCxnSpPr>
            <a:cxnSpLocks/>
          </p:cNvCxnSpPr>
          <p:nvPr/>
        </p:nvCxnSpPr>
        <p:spPr>
          <a:xfrm>
            <a:off x="2001572" y="5659505"/>
            <a:ext cx="1177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1CB0C-0655-4587-A9DC-54A6DFB8D55B}"/>
              </a:ext>
            </a:extLst>
          </p:cNvPr>
          <p:cNvCxnSpPr>
            <a:cxnSpLocks/>
          </p:cNvCxnSpPr>
          <p:nvPr/>
        </p:nvCxnSpPr>
        <p:spPr>
          <a:xfrm>
            <a:off x="3671374" y="5659505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7E413E-F24F-4C6A-9A7C-75498815D1D6}"/>
              </a:ext>
            </a:extLst>
          </p:cNvPr>
          <p:cNvCxnSpPr>
            <a:cxnSpLocks/>
          </p:cNvCxnSpPr>
          <p:nvPr/>
        </p:nvCxnSpPr>
        <p:spPr>
          <a:xfrm flipV="1">
            <a:off x="4455347" y="5659505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6D4A3AE-569D-4867-82AB-9CC81EBC69CA}"/>
              </a:ext>
            </a:extLst>
          </p:cNvPr>
          <p:cNvCxnSpPr>
            <a:cxnSpLocks/>
          </p:cNvCxnSpPr>
          <p:nvPr/>
        </p:nvCxnSpPr>
        <p:spPr>
          <a:xfrm>
            <a:off x="5367911" y="5645929"/>
            <a:ext cx="1091295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DC5ED9-7A6B-46CA-9DE5-8470DAE8CC35}"/>
              </a:ext>
            </a:extLst>
          </p:cNvPr>
          <p:cNvCxnSpPr>
            <a:cxnSpLocks/>
          </p:cNvCxnSpPr>
          <p:nvPr/>
        </p:nvCxnSpPr>
        <p:spPr>
          <a:xfrm>
            <a:off x="6999800" y="5645929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147CF3C-47C3-40AA-AFC5-472BB2CE882E}"/>
              </a:ext>
            </a:extLst>
          </p:cNvPr>
          <p:cNvCxnSpPr>
            <a:cxnSpLocks/>
          </p:cNvCxnSpPr>
          <p:nvPr/>
        </p:nvCxnSpPr>
        <p:spPr>
          <a:xfrm>
            <a:off x="7870391" y="5639211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8B081F-EE66-4C81-A3A6-A8545FB02D3E}"/>
              </a:ext>
            </a:extLst>
          </p:cNvPr>
          <p:cNvCxnSpPr>
            <a:cxnSpLocks/>
          </p:cNvCxnSpPr>
          <p:nvPr/>
        </p:nvCxnSpPr>
        <p:spPr>
          <a:xfrm flipV="1">
            <a:off x="8716984" y="5647255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533BCB-DA3B-4EBA-AEFB-68AFD99B3753}"/>
              </a:ext>
            </a:extLst>
          </p:cNvPr>
          <p:cNvCxnSpPr>
            <a:cxnSpLocks/>
          </p:cNvCxnSpPr>
          <p:nvPr/>
        </p:nvCxnSpPr>
        <p:spPr>
          <a:xfrm>
            <a:off x="9630803" y="5624939"/>
            <a:ext cx="1152214" cy="1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C13D68-5BC9-49CE-9CCF-DFCA40702005}"/>
              </a:ext>
            </a:extLst>
          </p:cNvPr>
          <p:cNvCxnSpPr>
            <a:cxnSpLocks/>
          </p:cNvCxnSpPr>
          <p:nvPr/>
        </p:nvCxnSpPr>
        <p:spPr>
          <a:xfrm>
            <a:off x="9637988" y="5283468"/>
            <a:ext cx="1090072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BB69644-27EA-4F7C-9E5C-5F5711989E51}"/>
              </a:ext>
            </a:extLst>
          </p:cNvPr>
          <p:cNvCxnSpPr>
            <a:cxnSpLocks/>
          </p:cNvCxnSpPr>
          <p:nvPr/>
        </p:nvCxnSpPr>
        <p:spPr>
          <a:xfrm flipV="1">
            <a:off x="8696331" y="529599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4EADA5-67E9-4BB8-B076-43D3CBEE36D9}"/>
              </a:ext>
            </a:extLst>
          </p:cNvPr>
          <p:cNvCxnSpPr>
            <a:cxnSpLocks/>
          </p:cNvCxnSpPr>
          <p:nvPr/>
        </p:nvCxnSpPr>
        <p:spPr>
          <a:xfrm>
            <a:off x="4581447" y="5227615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60A5358-2BDF-4CF9-87E7-ECEB99085E10}"/>
              </a:ext>
            </a:extLst>
          </p:cNvPr>
          <p:cNvCxnSpPr>
            <a:cxnSpLocks/>
          </p:cNvCxnSpPr>
          <p:nvPr/>
        </p:nvCxnSpPr>
        <p:spPr>
          <a:xfrm>
            <a:off x="6938310" y="5260607"/>
            <a:ext cx="1188804" cy="4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77C3CF-30A8-44FD-89DA-D674C7B234EE}"/>
              </a:ext>
            </a:extLst>
          </p:cNvPr>
          <p:cNvCxnSpPr>
            <a:cxnSpLocks/>
          </p:cNvCxnSpPr>
          <p:nvPr/>
        </p:nvCxnSpPr>
        <p:spPr>
          <a:xfrm>
            <a:off x="4554356" y="4892532"/>
            <a:ext cx="1836181" cy="30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9F9755-41E0-402F-8D30-DC563D289EBC}"/>
              </a:ext>
            </a:extLst>
          </p:cNvPr>
          <p:cNvCxnSpPr>
            <a:cxnSpLocks/>
          </p:cNvCxnSpPr>
          <p:nvPr/>
        </p:nvCxnSpPr>
        <p:spPr>
          <a:xfrm>
            <a:off x="7027025" y="4923297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0F8BF4-DD9C-47EC-B4BB-5C0AA8DE3CEA}"/>
              </a:ext>
            </a:extLst>
          </p:cNvPr>
          <p:cNvCxnSpPr>
            <a:cxnSpLocks/>
          </p:cNvCxnSpPr>
          <p:nvPr/>
        </p:nvCxnSpPr>
        <p:spPr>
          <a:xfrm>
            <a:off x="6993630" y="4529539"/>
            <a:ext cx="3673716" cy="42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AA6CEC7-47AD-4D78-8EB1-E2E586C25C38}"/>
              </a:ext>
            </a:extLst>
          </p:cNvPr>
          <p:cNvCxnSpPr>
            <a:cxnSpLocks/>
          </p:cNvCxnSpPr>
          <p:nvPr/>
        </p:nvCxnSpPr>
        <p:spPr>
          <a:xfrm>
            <a:off x="942290" y="4892532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514B718-F159-4E30-A325-50B797C00521}"/>
              </a:ext>
            </a:extLst>
          </p:cNvPr>
          <p:cNvCxnSpPr>
            <a:cxnSpLocks/>
          </p:cNvCxnSpPr>
          <p:nvPr/>
        </p:nvCxnSpPr>
        <p:spPr>
          <a:xfrm>
            <a:off x="977531" y="5258283"/>
            <a:ext cx="3027666" cy="15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A66562-D70C-4195-8AF0-8961F5D58FD5}"/>
              </a:ext>
            </a:extLst>
          </p:cNvPr>
          <p:cNvCxnSpPr>
            <a:cxnSpLocks/>
          </p:cNvCxnSpPr>
          <p:nvPr/>
        </p:nvCxnSpPr>
        <p:spPr>
          <a:xfrm>
            <a:off x="977531" y="45204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C926C7C-FAB8-4A5E-B88B-8E3BAD787E4A}"/>
              </a:ext>
            </a:extLst>
          </p:cNvPr>
          <p:cNvCxnSpPr>
            <a:cxnSpLocks/>
          </p:cNvCxnSpPr>
          <p:nvPr/>
        </p:nvCxnSpPr>
        <p:spPr>
          <a:xfrm>
            <a:off x="962259" y="4150498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114B3-9BF6-4387-A33C-175FF157ED79}"/>
              </a:ext>
            </a:extLst>
          </p:cNvPr>
          <p:cNvCxnSpPr>
            <a:cxnSpLocks/>
          </p:cNvCxnSpPr>
          <p:nvPr/>
        </p:nvCxnSpPr>
        <p:spPr>
          <a:xfrm>
            <a:off x="967887" y="3820192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C472FC4-29AA-4C48-9365-2FF71D37087F}"/>
              </a:ext>
            </a:extLst>
          </p:cNvPr>
          <p:cNvCxnSpPr>
            <a:cxnSpLocks/>
          </p:cNvCxnSpPr>
          <p:nvPr/>
        </p:nvCxnSpPr>
        <p:spPr>
          <a:xfrm>
            <a:off x="952615" y="3450197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631A57-B6BA-4E72-8F56-FD1F77248BB9}"/>
              </a:ext>
            </a:extLst>
          </p:cNvPr>
          <p:cNvCxnSpPr>
            <a:cxnSpLocks/>
          </p:cNvCxnSpPr>
          <p:nvPr/>
        </p:nvCxnSpPr>
        <p:spPr>
          <a:xfrm>
            <a:off x="962122" y="3099446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E9CB0A9-FFE6-4177-B8D1-E539592DE89F}"/>
              </a:ext>
            </a:extLst>
          </p:cNvPr>
          <p:cNvCxnSpPr>
            <a:cxnSpLocks/>
          </p:cNvCxnSpPr>
          <p:nvPr/>
        </p:nvCxnSpPr>
        <p:spPr>
          <a:xfrm>
            <a:off x="946850" y="2729451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2AA9B56-AC5D-4764-A4D0-864667DC7854}"/>
              </a:ext>
            </a:extLst>
          </p:cNvPr>
          <p:cNvCxnSpPr>
            <a:cxnSpLocks/>
          </p:cNvCxnSpPr>
          <p:nvPr/>
        </p:nvCxnSpPr>
        <p:spPr>
          <a:xfrm>
            <a:off x="952478" y="2399145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96DB8F-D50B-42D9-99F9-AD6E4B8FEC75}"/>
              </a:ext>
            </a:extLst>
          </p:cNvPr>
          <p:cNvCxnSpPr>
            <a:cxnSpLocks/>
          </p:cNvCxnSpPr>
          <p:nvPr/>
        </p:nvCxnSpPr>
        <p:spPr>
          <a:xfrm>
            <a:off x="937206" y="2029150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13B4F-080B-4B12-B0F3-9E3C79624A95}"/>
              </a:ext>
            </a:extLst>
          </p:cNvPr>
          <p:cNvCxnSpPr>
            <a:cxnSpLocks/>
          </p:cNvCxnSpPr>
          <p:nvPr/>
        </p:nvCxnSpPr>
        <p:spPr>
          <a:xfrm>
            <a:off x="913170" y="1601093"/>
            <a:ext cx="5465013" cy="41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488C85-31F1-41F8-AF58-F707F90C9FC4}"/>
              </a:ext>
            </a:extLst>
          </p:cNvPr>
          <p:cNvSpPr txBox="1"/>
          <p:nvPr/>
        </p:nvSpPr>
        <p:spPr>
          <a:xfrm>
            <a:off x="7782886" y="1601093"/>
            <a:ext cx="300013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But what is the </a:t>
            </a:r>
            <a:r>
              <a:rPr lang="en-US" b="1" dirty="0">
                <a:solidFill>
                  <a:schemeClr val="accent2"/>
                </a:solidFill>
              </a:rPr>
              <a:t>probability</a:t>
            </a:r>
            <a:r>
              <a:rPr lang="en-US" dirty="0"/>
              <a:t> that we generate this tower?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/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7EBA2E1-81BF-4A13-9E3E-BBD73DA88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2391820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/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92519A8-D0F6-452B-BB80-E79A27B98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803" y="23836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/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83F1C68-C9A5-4B5D-9BB8-A83521712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13" y="33643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A4891F7-B870-4793-857F-BA048D5D0F22}"/>
              </a:ext>
            </a:extLst>
          </p:cNvPr>
          <p:cNvSpPr/>
          <p:nvPr/>
        </p:nvSpPr>
        <p:spPr>
          <a:xfrm>
            <a:off x="9525595" y="333108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04CD04-C658-4FCE-8126-D52EAD21F54F}"/>
              </a:ext>
            </a:extLst>
          </p:cNvPr>
          <p:cNvSpPr/>
          <p:nvPr/>
        </p:nvSpPr>
        <p:spPr>
          <a:xfrm>
            <a:off x="7340028" y="3245975"/>
            <a:ext cx="1570892" cy="8863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ED87BE-8C4F-4080-BB43-D75F19AD41A6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8680868" y="1110259"/>
            <a:ext cx="91628" cy="2265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B1B553-953C-4589-9220-E1219C974682}"/>
              </a:ext>
            </a:extLst>
          </p:cNvPr>
          <p:cNvSpPr txBox="1"/>
          <p:nvPr/>
        </p:nvSpPr>
        <p:spPr>
          <a:xfrm>
            <a:off x="8339893" y="701873"/>
            <a:ext cx="236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>
                <a:solidFill>
                  <a:srgbClr val="FF0000"/>
                </a:solidFill>
              </a:rPr>
              <a:t>= 0.012207031%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FFAC2-2DFD-49AA-9374-C0C63124A5D6}"/>
              </a:ext>
            </a:extLst>
          </p:cNvPr>
          <p:cNvSpPr txBox="1"/>
          <p:nvPr/>
        </p:nvSpPr>
        <p:spPr>
          <a:xfrm>
            <a:off x="1219200" y="1657649"/>
            <a:ext cx="457218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So, this is </a:t>
            </a:r>
            <a:r>
              <a:rPr lang="en-US" dirty="0">
                <a:solidFill>
                  <a:srgbClr val="C00000"/>
                </a:solidFill>
              </a:rPr>
              <a:t>very unlikely </a:t>
            </a:r>
            <a:r>
              <a:rPr lang="en-US" dirty="0"/>
              <a:t>to happen!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Even if it does, we can always maintain </a:t>
            </a:r>
            <a:r>
              <a:rPr lang="en-US" dirty="0">
                <a:solidFill>
                  <a:schemeClr val="accent1"/>
                </a:solidFill>
              </a:rPr>
              <a:t>the current #levels</a:t>
            </a:r>
            <a:r>
              <a:rPr lang="en-US" dirty="0"/>
              <a:t> and when the sampling gives us a larger height,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cast that height to #levels + 1!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3FC8B7-DCF7-FE47-A25C-0FABCC9B4C60}"/>
              </a:ext>
            </a:extLst>
          </p:cNvPr>
          <p:cNvSpPr txBox="1"/>
          <p:nvPr/>
        </p:nvSpPr>
        <p:spPr>
          <a:xfrm>
            <a:off x="5913558" y="86863"/>
            <a:ext cx="520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>
                <a:solidFill>
                  <a:srgbClr val="FF0000"/>
                </a:solidFill>
              </a:rPr>
              <a:t>We have 12 flips to make the tower have 13 levels and another to keep it there!</a:t>
            </a:r>
          </a:p>
        </p:txBody>
      </p:sp>
    </p:spTree>
    <p:extLst>
      <p:ext uri="{BB962C8B-B14F-4D97-AF65-F5344CB8AC3E}">
        <p14:creationId xmlns:p14="http://schemas.microsoft.com/office/powerpoint/2010/main" val="2023789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81920"/>
              </p:ext>
            </p:extLst>
          </p:nvPr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02947"/>
              </p:ext>
            </p:extLst>
          </p:nvPr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196451"/>
              </p:ext>
            </p:extLst>
          </p:nvPr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290374"/>
              </p:ext>
            </p:extLst>
          </p:nvPr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63916"/>
              </p:ext>
            </p:extLst>
          </p:nvPr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68767"/>
              </p:ext>
            </p:extLst>
          </p:nvPr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89814"/>
              </p:ext>
            </p:extLst>
          </p:nvPr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862892"/>
              </p:ext>
            </p:extLst>
          </p:nvPr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749329"/>
              </p:ext>
            </p:extLst>
          </p:nvPr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19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A72484-D639-4A3D-802C-38F53F8A9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Degenerate</a:t>
            </a:r>
            <a:r>
              <a:rPr lang="en-US" dirty="0"/>
              <a:t> </a:t>
            </a:r>
            <a:r>
              <a:rPr lang="en-US" dirty="0" err="1"/>
              <a:t>skiplist</a:t>
            </a:r>
            <a:r>
              <a:rPr lang="en-US" dirty="0"/>
              <a:t>: is equivalent to the linked list of its elements.</a:t>
            </a:r>
          </a:p>
        </p:txBody>
      </p:sp>
    </p:spTree>
    <p:extLst>
      <p:ext uri="{BB962C8B-B14F-4D97-AF65-F5344CB8AC3E}">
        <p14:creationId xmlns:p14="http://schemas.microsoft.com/office/powerpoint/2010/main" val="1913979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A72484-D639-4A3D-802C-38F53F8A9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Degenerate</a:t>
            </a:r>
            <a:r>
              <a:rPr lang="en-US" dirty="0"/>
              <a:t> </a:t>
            </a:r>
            <a:r>
              <a:rPr lang="en-US" dirty="0" err="1"/>
              <a:t>skiplist</a:t>
            </a:r>
            <a:r>
              <a:rPr lang="en-US" dirty="0"/>
              <a:t>: is equivalent to the linked list of its elements.</a:t>
            </a:r>
          </a:p>
          <a:p>
            <a:r>
              <a:rPr lang="en-US" dirty="0"/>
              <a:t>But </a:t>
            </a:r>
            <a:r>
              <a:rPr lang="en-US" dirty="0">
                <a:solidFill>
                  <a:srgbClr val="00B050"/>
                </a:solidFill>
              </a:rPr>
              <a:t>how likely </a:t>
            </a:r>
            <a:r>
              <a:rPr lang="en-US" dirty="0"/>
              <a:t>is such a </a:t>
            </a:r>
            <a:r>
              <a:rPr lang="en-US" dirty="0" err="1"/>
              <a:t>skiplist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0314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A72484-D639-4A3D-802C-38F53F8A9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Degenerate</a:t>
            </a:r>
            <a:r>
              <a:rPr lang="en-US" dirty="0"/>
              <a:t> </a:t>
            </a:r>
            <a:r>
              <a:rPr lang="en-US" dirty="0" err="1"/>
              <a:t>skiplist</a:t>
            </a:r>
            <a:r>
              <a:rPr lang="en-US" dirty="0"/>
              <a:t>: is equivalent to the linked list of its elements.</a:t>
            </a:r>
          </a:p>
          <a:p>
            <a:r>
              <a:rPr lang="en-US" dirty="0"/>
              <a:t>But </a:t>
            </a:r>
            <a:r>
              <a:rPr lang="en-US" dirty="0">
                <a:solidFill>
                  <a:srgbClr val="00B050"/>
                </a:solidFill>
              </a:rPr>
              <a:t>how likely </a:t>
            </a:r>
            <a:r>
              <a:rPr lang="en-US" dirty="0"/>
              <a:t>is such a </a:t>
            </a:r>
            <a:r>
              <a:rPr lang="en-US" dirty="0" err="1"/>
              <a:t>skiplist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9B2906A-729E-4E2A-A061-B4BBE4953DEF}"/>
                  </a:ext>
                </a:extLst>
              </p:cNvPr>
              <p:cNvSpPr/>
              <p:nvPr/>
            </p:nvSpPr>
            <p:spPr>
              <a:xfrm>
                <a:off x="2249038" y="3504333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9B2906A-729E-4E2A-A061-B4BBE4953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38" y="3504333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2DE2E2E-82F9-4F46-AB90-48304D171E3A}"/>
                  </a:ext>
                </a:extLst>
              </p:cNvPr>
              <p:cNvSpPr/>
              <p:nvPr/>
            </p:nvSpPr>
            <p:spPr>
              <a:xfrm>
                <a:off x="4101618" y="35161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2DE2E2E-82F9-4F46-AB90-48304D171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618" y="35161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85B2C81-C189-4979-9A03-6905543F62DD}"/>
                  </a:ext>
                </a:extLst>
              </p:cNvPr>
              <p:cNvSpPr/>
              <p:nvPr/>
            </p:nvSpPr>
            <p:spPr>
              <a:xfrm>
                <a:off x="6419019" y="35161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85B2C81-C189-4979-9A03-6905543F6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019" y="35161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C3825D4-98CC-40BA-9F13-F98E0B79B15A}"/>
              </a:ext>
            </a:extLst>
          </p:cNvPr>
          <p:cNvSpPr/>
          <p:nvPr/>
        </p:nvSpPr>
        <p:spPr>
          <a:xfrm>
            <a:off x="8342769" y="345150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</p:spTree>
    <p:extLst>
      <p:ext uri="{BB962C8B-B14F-4D97-AF65-F5344CB8AC3E}">
        <p14:creationId xmlns:p14="http://schemas.microsoft.com/office/powerpoint/2010/main" val="665156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A169-6D33-4ECC-B338-291C90E0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Bad </a:t>
            </a:r>
            <a:r>
              <a:rPr lang="en-US" dirty="0" err="1"/>
              <a:t>skiplists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8D61F0-76B1-44AE-A7C1-24DA86128ABB}"/>
              </a:ext>
            </a:extLst>
          </p:cNvPr>
          <p:cNvGraphicFramePr>
            <a:graphicFrameLocks noGrp="1"/>
          </p:cNvGraphicFramePr>
          <p:nvPr/>
        </p:nvGraphicFramePr>
        <p:xfrm>
          <a:off x="111162" y="5648706"/>
          <a:ext cx="730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744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111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2AE8A2-9E49-4C51-8EE2-5CCCABF888E8}"/>
              </a:ext>
            </a:extLst>
          </p:cNvPr>
          <p:cNvGraphicFramePr>
            <a:graphicFrameLocks noGrp="1"/>
          </p:cNvGraphicFramePr>
          <p:nvPr/>
        </p:nvGraphicFramePr>
        <p:xfrm>
          <a:off x="1705703" y="5640160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304B40-380A-46BB-97F9-3747B94A19D8}"/>
              </a:ext>
            </a:extLst>
          </p:cNvPr>
          <p:cNvGraphicFramePr>
            <a:graphicFrameLocks noGrp="1"/>
          </p:cNvGraphicFramePr>
          <p:nvPr/>
        </p:nvGraphicFramePr>
        <p:xfrm>
          <a:off x="2567920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F5A69AB-622D-45DE-A06D-43EACEC9B111}"/>
              </a:ext>
            </a:extLst>
          </p:cNvPr>
          <p:cNvGraphicFramePr>
            <a:graphicFrameLocks noGrp="1"/>
          </p:cNvGraphicFramePr>
          <p:nvPr/>
        </p:nvGraphicFramePr>
        <p:xfrm>
          <a:off x="6671316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46D6E3B-17B6-46B9-8475-BB006DD33E09}"/>
              </a:ext>
            </a:extLst>
          </p:cNvPr>
          <p:cNvGraphicFramePr>
            <a:graphicFrameLocks noGrp="1"/>
          </p:cNvGraphicFramePr>
          <p:nvPr/>
        </p:nvGraphicFramePr>
        <p:xfrm>
          <a:off x="3440504" y="56657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58950EE-AE5A-4290-86E6-827D3DF2CEFA}"/>
              </a:ext>
            </a:extLst>
          </p:cNvPr>
          <p:cNvGraphicFramePr>
            <a:graphicFrameLocks noGrp="1"/>
          </p:cNvGraphicFramePr>
          <p:nvPr/>
        </p:nvGraphicFramePr>
        <p:xfrm>
          <a:off x="5008668" y="5691436"/>
          <a:ext cx="31464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43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0362EBB-E5BB-42FA-8A51-B0642BA082D5}"/>
              </a:ext>
            </a:extLst>
          </p:cNvPr>
          <p:cNvGraphicFramePr>
            <a:graphicFrameLocks noGrp="1"/>
          </p:cNvGraphicFramePr>
          <p:nvPr/>
        </p:nvGraphicFramePr>
        <p:xfrm>
          <a:off x="7613426" y="570729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89C62CB-B731-418D-B863-C90D46C3296E}"/>
              </a:ext>
            </a:extLst>
          </p:cNvPr>
          <p:cNvGraphicFramePr>
            <a:graphicFrameLocks noGrp="1"/>
          </p:cNvGraphicFramePr>
          <p:nvPr/>
        </p:nvGraphicFramePr>
        <p:xfrm>
          <a:off x="5804987" y="5657252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08D177C-FD38-4326-9D43-C8E499B297E4}"/>
              </a:ext>
            </a:extLst>
          </p:cNvPr>
          <p:cNvGraphicFramePr>
            <a:graphicFrameLocks noGrp="1"/>
          </p:cNvGraphicFramePr>
          <p:nvPr/>
        </p:nvGraphicFramePr>
        <p:xfrm>
          <a:off x="10221739" y="5648706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A7F1EA3-46D4-4445-B0B3-3BFF03AD5A27}"/>
              </a:ext>
            </a:extLst>
          </p:cNvPr>
          <p:cNvGraphicFramePr>
            <a:graphicFrameLocks noGrp="1"/>
          </p:cNvGraphicFramePr>
          <p:nvPr/>
        </p:nvGraphicFramePr>
        <p:xfrm>
          <a:off x="8409570" y="5673414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158624A-4FBB-4422-AA7C-15881ACD2474}"/>
              </a:ext>
            </a:extLst>
          </p:cNvPr>
          <p:cNvGraphicFramePr>
            <a:graphicFrameLocks noGrp="1"/>
          </p:cNvGraphicFramePr>
          <p:nvPr/>
        </p:nvGraphicFramePr>
        <p:xfrm>
          <a:off x="9313934" y="5669768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2B27F4B-7F2E-4888-87EF-86A400C5A69E}"/>
              </a:ext>
            </a:extLst>
          </p:cNvPr>
          <p:cNvGraphicFramePr>
            <a:graphicFrameLocks noGrp="1"/>
          </p:cNvGraphicFramePr>
          <p:nvPr/>
        </p:nvGraphicFramePr>
        <p:xfrm>
          <a:off x="4249414" y="5655925"/>
          <a:ext cx="311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4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30673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59DF0B-393B-4108-8164-665B571E9ECE}"/>
              </a:ext>
            </a:extLst>
          </p:cNvPr>
          <p:cNvSpPr txBox="1"/>
          <p:nvPr/>
        </p:nvSpPr>
        <p:spPr>
          <a:xfrm>
            <a:off x="10967696" y="5694416"/>
            <a:ext cx="7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null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1D3A60-A012-4DE8-9731-D5627AFE21E0}"/>
              </a:ext>
            </a:extLst>
          </p:cNvPr>
          <p:cNvCxnSpPr/>
          <p:nvPr/>
        </p:nvCxnSpPr>
        <p:spPr>
          <a:xfrm flipV="1">
            <a:off x="973521" y="5831586"/>
            <a:ext cx="608201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34803-3994-42BA-9EF2-F7725F001B7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6405" y="5831586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6EC55B-6DF3-4CEF-AC21-2105579216AA}"/>
              </a:ext>
            </a:extLst>
          </p:cNvPr>
          <p:cNvCxnSpPr>
            <a:cxnSpLocks/>
          </p:cNvCxnSpPr>
          <p:nvPr/>
        </p:nvCxnSpPr>
        <p:spPr>
          <a:xfrm flipV="1">
            <a:off x="2943929" y="5848678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76DD4D-B449-4915-A5AF-81FF0FAE45B5}"/>
              </a:ext>
            </a:extLst>
          </p:cNvPr>
          <p:cNvCxnSpPr>
            <a:cxnSpLocks/>
          </p:cNvCxnSpPr>
          <p:nvPr/>
        </p:nvCxnSpPr>
        <p:spPr>
          <a:xfrm>
            <a:off x="3771559" y="5874316"/>
            <a:ext cx="425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10DF4B-2CDD-4146-BDE9-2F51C852E0AF}"/>
              </a:ext>
            </a:extLst>
          </p:cNvPr>
          <p:cNvCxnSpPr>
            <a:cxnSpLocks/>
          </p:cNvCxnSpPr>
          <p:nvPr/>
        </p:nvCxnSpPr>
        <p:spPr>
          <a:xfrm flipV="1">
            <a:off x="4565836" y="5847352"/>
            <a:ext cx="451515" cy="17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56F9D3-7060-4783-8A75-374AEF8358E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00207" y="5831586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C579E0-7286-4260-9E29-44EFFD264DE0}"/>
              </a:ext>
            </a:extLst>
          </p:cNvPr>
          <p:cNvCxnSpPr>
            <a:cxnSpLocks/>
          </p:cNvCxnSpPr>
          <p:nvPr/>
        </p:nvCxnSpPr>
        <p:spPr>
          <a:xfrm>
            <a:off x="6137949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70004A-9D1E-472D-B414-94A2019A0D6F}"/>
              </a:ext>
            </a:extLst>
          </p:cNvPr>
          <p:cNvCxnSpPr>
            <a:cxnSpLocks/>
          </p:cNvCxnSpPr>
          <p:nvPr/>
        </p:nvCxnSpPr>
        <p:spPr>
          <a:xfrm>
            <a:off x="7118414" y="5838805"/>
            <a:ext cx="404780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C77F60-0884-43CE-94DC-3F244BD252FB}"/>
              </a:ext>
            </a:extLst>
          </p:cNvPr>
          <p:cNvCxnSpPr>
            <a:cxnSpLocks/>
          </p:cNvCxnSpPr>
          <p:nvPr/>
        </p:nvCxnSpPr>
        <p:spPr>
          <a:xfrm>
            <a:off x="8005188" y="5855898"/>
            <a:ext cx="337581" cy="1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DF51BC9-25E0-4F9C-AF44-EE041D8FE6BD}"/>
              </a:ext>
            </a:extLst>
          </p:cNvPr>
          <p:cNvCxnSpPr>
            <a:cxnSpLocks/>
          </p:cNvCxnSpPr>
          <p:nvPr/>
        </p:nvCxnSpPr>
        <p:spPr>
          <a:xfrm flipV="1">
            <a:off x="8766472" y="5840132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47EC8C-09F4-4B68-8B90-C47AA72398A1}"/>
              </a:ext>
            </a:extLst>
          </p:cNvPr>
          <p:cNvCxnSpPr>
            <a:cxnSpLocks/>
          </p:cNvCxnSpPr>
          <p:nvPr/>
        </p:nvCxnSpPr>
        <p:spPr>
          <a:xfrm flipV="1">
            <a:off x="9714746" y="5855898"/>
            <a:ext cx="412210" cy="5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FE0607-B428-440B-A13B-859724E6AA77}"/>
              </a:ext>
            </a:extLst>
          </p:cNvPr>
          <p:cNvCxnSpPr>
            <a:cxnSpLocks/>
          </p:cNvCxnSpPr>
          <p:nvPr/>
        </p:nvCxnSpPr>
        <p:spPr>
          <a:xfrm>
            <a:off x="10628368" y="5861792"/>
            <a:ext cx="345117" cy="1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A72484-D639-4A3D-802C-38F53F8A9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Degenerate</a:t>
            </a:r>
            <a:r>
              <a:rPr lang="en-US" dirty="0"/>
              <a:t> </a:t>
            </a:r>
            <a:r>
              <a:rPr lang="en-US" dirty="0" err="1"/>
              <a:t>skiplist</a:t>
            </a:r>
            <a:r>
              <a:rPr lang="en-US" dirty="0"/>
              <a:t>: is equivalent to the linked list of its elements.</a:t>
            </a:r>
          </a:p>
          <a:p>
            <a:r>
              <a:rPr lang="en-US" dirty="0"/>
              <a:t>But </a:t>
            </a:r>
            <a:r>
              <a:rPr lang="en-US" dirty="0">
                <a:solidFill>
                  <a:srgbClr val="00B050"/>
                </a:solidFill>
              </a:rPr>
              <a:t>how likely </a:t>
            </a:r>
            <a:r>
              <a:rPr lang="en-US" dirty="0"/>
              <a:t>is such a </a:t>
            </a:r>
            <a:r>
              <a:rPr lang="en-US" dirty="0" err="1"/>
              <a:t>skiplist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9B2906A-729E-4E2A-A061-B4BBE4953DEF}"/>
                  </a:ext>
                </a:extLst>
              </p:cNvPr>
              <p:cNvSpPr/>
              <p:nvPr/>
            </p:nvSpPr>
            <p:spPr>
              <a:xfrm>
                <a:off x="2249038" y="3504333"/>
                <a:ext cx="1191466" cy="66563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9B2906A-729E-4E2A-A061-B4BBE4953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38" y="3504333"/>
                <a:ext cx="1191466" cy="665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2DE2E2E-82F9-4F46-AB90-48304D171E3A}"/>
                  </a:ext>
                </a:extLst>
              </p:cNvPr>
              <p:cNvSpPr/>
              <p:nvPr/>
            </p:nvSpPr>
            <p:spPr>
              <a:xfrm>
                <a:off x="4101618" y="3516132"/>
                <a:ext cx="1191466" cy="6656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22DE2E2E-82F9-4F46-AB90-48304D171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618" y="3516132"/>
                <a:ext cx="1191466" cy="665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85B2C81-C189-4979-9A03-6905543F62DD}"/>
                  </a:ext>
                </a:extLst>
              </p:cNvPr>
              <p:cNvSpPr/>
              <p:nvPr/>
            </p:nvSpPr>
            <p:spPr>
              <a:xfrm>
                <a:off x="6419019" y="3516132"/>
                <a:ext cx="1191466" cy="66563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85B2C81-C189-4979-9A03-6905543F6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019" y="3516132"/>
                <a:ext cx="1191466" cy="665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C3825D4-98CC-40BA-9F13-F98E0B79B15A}"/>
              </a:ext>
            </a:extLst>
          </p:cNvPr>
          <p:cNvSpPr/>
          <p:nvPr/>
        </p:nvSpPr>
        <p:spPr>
          <a:xfrm>
            <a:off x="8342769" y="3451506"/>
            <a:ext cx="1408128" cy="794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 (what?)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045005E-DB79-41BB-8916-3B3658CF1C31}"/>
              </a:ext>
            </a:extLst>
          </p:cNvPr>
          <p:cNvSpPr/>
          <p:nvPr/>
        </p:nvSpPr>
        <p:spPr>
          <a:xfrm>
            <a:off x="2144623" y="3396849"/>
            <a:ext cx="1570892" cy="8863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05959-6887-4370-AF86-BB08382F8CFD}"/>
              </a:ext>
            </a:extLst>
          </p:cNvPr>
          <p:cNvSpPr txBox="1"/>
          <p:nvPr/>
        </p:nvSpPr>
        <p:spPr>
          <a:xfrm>
            <a:off x="3282174" y="2956499"/>
            <a:ext cx="138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Very</a:t>
            </a:r>
            <a:r>
              <a:rPr lang="en-US" dirty="0"/>
              <a:t> unlikely!</a:t>
            </a:r>
          </a:p>
        </p:txBody>
      </p:sp>
    </p:spTree>
    <p:extLst>
      <p:ext uri="{BB962C8B-B14F-4D97-AF65-F5344CB8AC3E}">
        <p14:creationId xmlns:p14="http://schemas.microsoft.com/office/powerpoint/2010/main" val="1364208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</p:txBody>
      </p:sp>
    </p:spTree>
    <p:extLst>
      <p:ext uri="{BB962C8B-B14F-4D97-AF65-F5344CB8AC3E}">
        <p14:creationId xmlns:p14="http://schemas.microsoft.com/office/powerpoint/2010/main" val="1737162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D5CFF"/>
                </a:solidFill>
              </a:rPr>
              <a:t>Randomly sample a height </a:t>
            </a:r>
            <a:r>
              <a:rPr lang="en-US" dirty="0"/>
              <a:t>for the new node </a:t>
            </a:r>
            <a:r>
              <a:rPr lang="en-US" dirty="0">
                <a:solidFill>
                  <a:schemeClr val="accent4"/>
                </a:solidFill>
              </a:rPr>
              <a:t>using a geometric distribution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6205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C33-7218-9146-8112-18438D59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Idea to improve complexity: Consider every node to be a “</a:t>
                </a:r>
                <a:r>
                  <a:rPr lang="en-US" dirty="0">
                    <a:solidFill>
                      <a:schemeClr val="accent4"/>
                    </a:solidFill>
                  </a:rPr>
                  <a:t>tower</a:t>
                </a:r>
                <a:r>
                  <a:rPr lang="en-US" dirty="0"/>
                  <a:t>” consisting of a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certain number of levels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different for each node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levels themselves will be connected by </a:t>
                </a:r>
                <a:r>
                  <a:rPr lang="en-US" dirty="0">
                    <a:solidFill>
                      <a:srgbClr val="7030A0"/>
                    </a:solidFill>
                  </a:rPr>
                  <a:t>linked lists</a:t>
                </a:r>
              </a:p>
              <a:p>
                <a:pPr lvl="2"/>
                <a:r>
                  <a:rPr lang="en-US" dirty="0"/>
                  <a:t>Think of them as bridges!</a:t>
                </a:r>
              </a:p>
              <a:p>
                <a:pPr lvl="1"/>
                <a:r>
                  <a:rPr lang="en-US" dirty="0"/>
                  <a:t>The ”tallest” tower will have height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!</a:t>
                </a:r>
              </a:p>
              <a:p>
                <a:pPr lvl="1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First level </a:t>
                </a:r>
                <a:r>
                  <a:rPr lang="en-US" dirty="0"/>
                  <a:t>will be the original list: connects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r>
                  <a:rPr lang="en-US" dirty="0"/>
                  <a:t>nodes.</a:t>
                </a:r>
              </a:p>
              <a:p>
                <a:pPr lvl="1"/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Second</a:t>
                </a:r>
                <a:r>
                  <a:rPr lang="en-US" dirty="0"/>
                  <a:t> level will connect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nodes.</a:t>
                </a:r>
              </a:p>
              <a:p>
                <a:pPr lvl="1"/>
                <a:r>
                  <a:rPr lang="en-US" dirty="0"/>
                  <a:t>….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level</a:t>
                </a:r>
                <a:r>
                  <a:rPr lang="en-US" dirty="0"/>
                  <a:t> will connect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nodes.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92E9C-F026-874F-B013-34013F6CC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820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D5CFF"/>
                </a:solidFill>
              </a:rPr>
              <a:t>Randomly sample a height </a:t>
            </a:r>
            <a:r>
              <a:rPr lang="en-US" dirty="0"/>
              <a:t>for the new node </a:t>
            </a:r>
            <a:r>
              <a:rPr lang="en-US" dirty="0">
                <a:solidFill>
                  <a:schemeClr val="accent4"/>
                </a:solidFill>
              </a:rPr>
              <a:t>using a geometric distribution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>
                <a:solidFill>
                  <a:schemeClr val="accent2"/>
                </a:solidFill>
              </a:rPr>
              <a:t>Search</a:t>
            </a:r>
            <a:r>
              <a:rPr lang="en-US" dirty="0"/>
              <a:t>” for the key in order to find the </a:t>
            </a:r>
            <a:r>
              <a:rPr lang="en-US" dirty="0">
                <a:solidFill>
                  <a:schemeClr val="accent6"/>
                </a:solidFill>
              </a:rPr>
              <a:t>appropriate position </a:t>
            </a:r>
            <a:r>
              <a:rPr lang="en-US" dirty="0"/>
              <a:t>to insert it into. While you’re descending into the </a:t>
            </a:r>
            <a:r>
              <a:rPr lang="en-US" dirty="0" err="1"/>
              <a:t>skiplist</a:t>
            </a:r>
            <a:r>
              <a:rPr lang="en-US" dirty="0"/>
              <a:t>, maintain a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levels</a:t>
            </a:r>
            <a:r>
              <a:rPr lang="en-US" dirty="0"/>
              <a:t>-sized 1D array called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i="1" dirty="0"/>
              <a:t> </a:t>
            </a:r>
            <a:r>
              <a:rPr lang="en-US" dirty="0"/>
              <a:t>which will hold the pointers from the towers that we descended from at every level.</a:t>
            </a:r>
          </a:p>
        </p:txBody>
      </p:sp>
    </p:spTree>
    <p:extLst>
      <p:ext uri="{BB962C8B-B14F-4D97-AF65-F5344CB8AC3E}">
        <p14:creationId xmlns:p14="http://schemas.microsoft.com/office/powerpoint/2010/main" val="381200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D5CFF"/>
                </a:solidFill>
              </a:rPr>
              <a:t>Randomly sample a height </a:t>
            </a:r>
            <a:r>
              <a:rPr lang="en-US" dirty="0"/>
              <a:t>for the new node </a:t>
            </a:r>
            <a:r>
              <a:rPr lang="en-US" dirty="0">
                <a:solidFill>
                  <a:schemeClr val="accent4"/>
                </a:solidFill>
              </a:rPr>
              <a:t>using a geometric distribution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>
                <a:solidFill>
                  <a:schemeClr val="accent2"/>
                </a:solidFill>
              </a:rPr>
              <a:t>Search</a:t>
            </a:r>
            <a:r>
              <a:rPr lang="en-US" dirty="0"/>
              <a:t>” for the key in order to find the </a:t>
            </a:r>
            <a:r>
              <a:rPr lang="en-US" dirty="0">
                <a:solidFill>
                  <a:schemeClr val="accent6"/>
                </a:solidFill>
              </a:rPr>
              <a:t>appropriate position </a:t>
            </a:r>
            <a:r>
              <a:rPr lang="en-US" dirty="0"/>
              <a:t>to insert it into. While you’re descending into the </a:t>
            </a:r>
            <a:r>
              <a:rPr lang="en-US" dirty="0" err="1"/>
              <a:t>skiplist</a:t>
            </a:r>
            <a:r>
              <a:rPr lang="en-US" dirty="0"/>
              <a:t>, maintain a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levels</a:t>
            </a:r>
            <a:r>
              <a:rPr lang="en-US" dirty="0"/>
              <a:t>-sized 1D array called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i="1" dirty="0"/>
              <a:t> </a:t>
            </a:r>
            <a:r>
              <a:rPr lang="en-US" dirty="0"/>
              <a:t>which will hold the pointers from the towers that we descended from at every level.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When you find the position, </a:t>
            </a:r>
            <a:r>
              <a:rPr lang="en-US" b="1" dirty="0">
                <a:solidFill>
                  <a:schemeClr val="accent6"/>
                </a:solidFill>
              </a:rPr>
              <a:t>splice</a:t>
            </a:r>
            <a:r>
              <a:rPr lang="en-US" dirty="0"/>
              <a:t>: insert the tower in place by using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dirty="0"/>
              <a:t> to update the relevant pointers.</a:t>
            </a:r>
          </a:p>
        </p:txBody>
      </p:sp>
    </p:spTree>
    <p:extLst>
      <p:ext uri="{BB962C8B-B14F-4D97-AF65-F5344CB8AC3E}">
        <p14:creationId xmlns:p14="http://schemas.microsoft.com/office/powerpoint/2010/main" val="3573708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into a </a:t>
            </a:r>
            <a:r>
              <a:rPr lang="en-US" dirty="0" err="1"/>
              <a:t>skiplist</a:t>
            </a:r>
            <a:r>
              <a:rPr lang="en-US" dirty="0"/>
              <a:t> follows the “</a:t>
            </a:r>
            <a:r>
              <a:rPr lang="en-US" dirty="0">
                <a:solidFill>
                  <a:schemeClr val="accent2"/>
                </a:solidFill>
              </a:rPr>
              <a:t>search and splice</a:t>
            </a:r>
            <a:r>
              <a:rPr lang="en-US" dirty="0"/>
              <a:t>” rule.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D5CFF"/>
                </a:solidFill>
              </a:rPr>
              <a:t>Randomly sample a height </a:t>
            </a:r>
            <a:r>
              <a:rPr lang="en-US" dirty="0"/>
              <a:t>for the new node </a:t>
            </a:r>
            <a:r>
              <a:rPr lang="en-US" dirty="0">
                <a:solidFill>
                  <a:schemeClr val="accent4"/>
                </a:solidFill>
              </a:rPr>
              <a:t>using a geometric distribution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>
                <a:solidFill>
                  <a:schemeClr val="accent2"/>
                </a:solidFill>
              </a:rPr>
              <a:t>Search</a:t>
            </a:r>
            <a:r>
              <a:rPr lang="en-US" dirty="0"/>
              <a:t>” for the key in order to find the </a:t>
            </a:r>
            <a:r>
              <a:rPr lang="en-US" dirty="0">
                <a:solidFill>
                  <a:schemeClr val="accent6"/>
                </a:solidFill>
              </a:rPr>
              <a:t>appropriate position </a:t>
            </a:r>
            <a:r>
              <a:rPr lang="en-US" dirty="0"/>
              <a:t>to insert it into. While you’re descending into the </a:t>
            </a:r>
            <a:r>
              <a:rPr lang="en-US" dirty="0" err="1"/>
              <a:t>skiplist</a:t>
            </a:r>
            <a:r>
              <a:rPr lang="en-US" dirty="0"/>
              <a:t>, maintain a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levels</a:t>
            </a:r>
            <a:r>
              <a:rPr lang="en-US" dirty="0"/>
              <a:t>-sized 1D array called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i="1" dirty="0"/>
              <a:t> </a:t>
            </a:r>
            <a:r>
              <a:rPr lang="en-US" dirty="0"/>
              <a:t>which will hold the pointers from the towers that we descended from at every level.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When you find the position, </a:t>
            </a:r>
            <a:r>
              <a:rPr lang="en-US" b="1" dirty="0">
                <a:solidFill>
                  <a:schemeClr val="accent6"/>
                </a:solidFill>
              </a:rPr>
              <a:t>splice</a:t>
            </a:r>
            <a:r>
              <a:rPr lang="en-US" dirty="0"/>
              <a:t>: insert the tower in place by using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update</a:t>
            </a:r>
            <a:r>
              <a:rPr lang="en-US" dirty="0"/>
              <a:t> to update the relevant pointers.</a:t>
            </a:r>
          </a:p>
          <a:p>
            <a:r>
              <a:rPr lang="en-US" dirty="0"/>
              <a:t>We employ </a:t>
            </a:r>
            <a:r>
              <a:rPr lang="en-US" dirty="0">
                <a:solidFill>
                  <a:schemeClr val="accent2"/>
                </a:solidFill>
              </a:rPr>
              <a:t>zero-indexing</a:t>
            </a:r>
            <a:r>
              <a:rPr lang="en-US" dirty="0"/>
              <a:t>: the list level is at level 0, one level above is level 1, etc.</a:t>
            </a:r>
          </a:p>
        </p:txBody>
      </p:sp>
    </p:spTree>
    <p:extLst>
      <p:ext uri="{BB962C8B-B14F-4D97-AF65-F5344CB8AC3E}">
        <p14:creationId xmlns:p14="http://schemas.microsoft.com/office/powerpoint/2010/main" val="3814807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338218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863868"/>
              </p:ext>
            </p:extLst>
          </p:nvPr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784232"/>
              </p:ext>
            </p:extLst>
          </p:nvPr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01417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26733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18756"/>
              </p:ext>
            </p:extLst>
          </p:nvPr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256674"/>
              </p:ext>
            </p:extLst>
          </p:nvPr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94111"/>
              </p:ext>
            </p:extLst>
          </p:nvPr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513054"/>
              </p:ext>
            </p:extLst>
          </p:nvPr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97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93130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3449482" y="1937846"/>
            <a:ext cx="52464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Suppose we want to insert </a:t>
            </a:r>
            <a:r>
              <a:rPr lang="en-US" sz="2600" dirty="0">
                <a:solidFill>
                  <a:schemeClr val="accent6"/>
                </a:solidFill>
              </a:rPr>
              <a:t>25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809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00307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E95F65-738B-4C60-A4BB-EADCE63FE240}"/>
              </a:ext>
            </a:extLst>
          </p:cNvPr>
          <p:cNvSpPr txBox="1"/>
          <p:nvPr/>
        </p:nvSpPr>
        <p:spPr>
          <a:xfrm>
            <a:off x="2180492" y="1476432"/>
            <a:ext cx="7322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Step 1: Sample a #levels “on top” of the key</a:t>
            </a:r>
            <a:r>
              <a:rPr lang="en-US" sz="2200" dirty="0"/>
              <a:t>.   Suppose we sample 3 (probability?)</a:t>
            </a:r>
          </a:p>
        </p:txBody>
      </p:sp>
    </p:spTree>
    <p:extLst>
      <p:ext uri="{BB962C8B-B14F-4D97-AF65-F5344CB8AC3E}">
        <p14:creationId xmlns:p14="http://schemas.microsoft.com/office/powerpoint/2010/main" val="1288223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408515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2180492" y="1476432"/>
            <a:ext cx="7322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Step 1: Sample a #levels “on top” of the key</a:t>
            </a:r>
            <a:r>
              <a:rPr lang="en-US" sz="2200" dirty="0"/>
              <a:t>.   Suppose we sample 3 (probability?)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52779"/>
              </p:ext>
            </p:extLst>
          </p:nvPr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4794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124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2180492" y="1476432"/>
            <a:ext cx="7322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Step 2: Search for 25. </a:t>
            </a:r>
            <a:r>
              <a:rPr lang="en-US" sz="2200" dirty="0"/>
              <a:t>We expect this search to fail (assuming no duplicates)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797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74566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260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3" name="Oval 42">
            <a:extLst>
              <a:ext uri="{FF2B5EF4-FFF2-40B4-BE49-F238E27FC236}">
                <a16:creationId xmlns:a16="http://schemas.microsoft.com/office/drawing/2014/main" id="{A7DAEA2C-00AA-4681-A49A-DF6AFDDFDBEC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D95F300-D5A8-4800-A009-72F7291A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042" y="1935290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4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2479D-E608-FF41-8186-0354DB569DE6}"/>
              </a:ext>
            </a:extLst>
          </p:cNvPr>
          <p:cNvSpPr/>
          <p:nvPr/>
        </p:nvSpPr>
        <p:spPr>
          <a:xfrm>
            <a:off x="302382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F494F-5122-7845-AD57-4389C6D9791B}"/>
              </a:ext>
            </a:extLst>
          </p:cNvPr>
          <p:cNvSpPr/>
          <p:nvPr/>
        </p:nvSpPr>
        <p:spPr>
          <a:xfrm>
            <a:off x="4991831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E6A0C-C48F-6046-974A-C1188507F453}"/>
              </a:ext>
            </a:extLst>
          </p:cNvPr>
          <p:cNvSpPr/>
          <p:nvPr/>
        </p:nvSpPr>
        <p:spPr>
          <a:xfrm>
            <a:off x="7010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FBF63F-B8EA-F64F-AE5F-1C33FCFA546B}"/>
              </a:ext>
            </a:extLst>
          </p:cNvPr>
          <p:cNvSpPr/>
          <p:nvPr/>
        </p:nvSpPr>
        <p:spPr>
          <a:xfrm>
            <a:off x="8994530" y="5618290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/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AA186BB-D609-E44A-BA56-7B01F6AF8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28922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4B6CBFE-C02D-6847-977C-B00CEF77C13C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44BCE16D-0E76-C24E-98D7-8F131B39E09B}"/>
              </a:ext>
            </a:extLst>
          </p:cNvPr>
          <p:cNvSpPr/>
          <p:nvPr/>
        </p:nvSpPr>
        <p:spPr>
          <a:xfrm>
            <a:off x="9671538" y="5974375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1D020-0557-8E4E-B0E5-D076EF073D97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446725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1D91E-EB9E-49E7-AF21-73315A3AEFC6}"/>
              </a:ext>
            </a:extLst>
          </p:cNvPr>
          <p:cNvCxnSpPr>
            <a:cxnSpLocks/>
          </p:cNvCxnSpPr>
          <p:nvPr/>
        </p:nvCxnSpPr>
        <p:spPr>
          <a:xfrm flipV="1">
            <a:off x="1858278" y="3656999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822391-8E1B-4FC1-805A-00097BC9B6B6}"/>
              </a:ext>
            </a:extLst>
          </p:cNvPr>
          <p:cNvCxnSpPr>
            <a:cxnSpLocks/>
          </p:cNvCxnSpPr>
          <p:nvPr/>
        </p:nvCxnSpPr>
        <p:spPr>
          <a:xfrm flipV="1">
            <a:off x="1803934" y="2879369"/>
            <a:ext cx="6625185" cy="16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1509654" y="1483244"/>
            <a:ext cx="732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 don’t have to touch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yet, since the current #levels is 4, greater than that of the key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(slightly different approach from Schaffer)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3" name="Oval 42">
            <a:extLst>
              <a:ext uri="{FF2B5EF4-FFF2-40B4-BE49-F238E27FC236}">
                <a16:creationId xmlns:a16="http://schemas.microsoft.com/office/drawing/2014/main" id="{A7DAEA2C-00AA-4681-A49A-DF6AFDDFDBEC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D95F300-D5A8-4800-A009-72F7291A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042" y="1935290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69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5981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4F7ADD-3B31-4123-9556-1E9565A0E56B}"/>
              </a:ext>
            </a:extLst>
          </p:cNvPr>
          <p:cNvCxnSpPr>
            <a:cxnSpLocks/>
          </p:cNvCxnSpPr>
          <p:nvPr/>
        </p:nvCxnSpPr>
        <p:spPr>
          <a:xfrm flipV="1">
            <a:off x="1811016" y="366435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780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811821" y="2367149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4F7ADD-3B31-4123-9556-1E9565A0E56B}"/>
              </a:ext>
            </a:extLst>
          </p:cNvPr>
          <p:cNvCxnSpPr>
            <a:cxnSpLocks/>
          </p:cNvCxnSpPr>
          <p:nvPr/>
        </p:nvCxnSpPr>
        <p:spPr>
          <a:xfrm flipV="1">
            <a:off x="1811016" y="3664358"/>
            <a:ext cx="6625185" cy="1655"/>
          </a:xfrm>
          <a:prstGeom prst="straightConnector1">
            <a:avLst/>
          </a:prstGeom>
          <a:ln w="38100">
            <a:solidFill>
              <a:srgbClr val="FD5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E783C1D-70B9-4A58-B254-9538AC6EF291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A30335D-940A-4BFC-ACD7-FDC80E12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35" y="2977716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96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2180492" y="1476432"/>
            <a:ext cx="732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Now, however, we </a:t>
            </a:r>
            <a:r>
              <a:rPr lang="en-US" b="1" i="1" u="sng" dirty="0">
                <a:solidFill>
                  <a:schemeClr val="accent2"/>
                </a:solidFill>
              </a:rPr>
              <a:t>should</a:t>
            </a:r>
            <a:r>
              <a:rPr lang="en-US" dirty="0">
                <a:solidFill>
                  <a:schemeClr val="accent2"/>
                </a:solidFill>
              </a:rPr>
              <a:t> touch the update array, since we are at a level (3) where pointers will need to be adjusted after insertion….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76060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4F7ADD-3B31-4123-9556-1E9565A0E56B}"/>
              </a:ext>
            </a:extLst>
          </p:cNvPr>
          <p:cNvCxnSpPr>
            <a:cxnSpLocks/>
          </p:cNvCxnSpPr>
          <p:nvPr/>
        </p:nvCxnSpPr>
        <p:spPr>
          <a:xfrm>
            <a:off x="1811016" y="3666014"/>
            <a:ext cx="6708591" cy="41812"/>
          </a:xfrm>
          <a:prstGeom prst="straightConnector1">
            <a:avLst/>
          </a:prstGeom>
          <a:ln w="38100">
            <a:solidFill>
              <a:srgbClr val="FD5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E783C1D-70B9-4A58-B254-9538AC6EF291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A30335D-940A-4BFC-ACD7-FDC80E12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35" y="2977716"/>
            <a:ext cx="634922" cy="634922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D322DD2-253E-49BB-A8F8-6C000B992D7D}"/>
              </a:ext>
            </a:extLst>
          </p:cNvPr>
          <p:cNvSpPr/>
          <p:nvPr/>
        </p:nvSpPr>
        <p:spPr>
          <a:xfrm>
            <a:off x="7875369" y="638454"/>
            <a:ext cx="2969846" cy="913263"/>
          </a:xfrm>
          <a:custGeom>
            <a:avLst/>
            <a:gdLst>
              <a:gd name="connsiteX0" fmla="*/ 0 w 3251200"/>
              <a:gd name="connsiteY0" fmla="*/ 1390677 h 1390677"/>
              <a:gd name="connsiteX1" fmla="*/ 2063262 w 3251200"/>
              <a:gd name="connsiteY1" fmla="*/ 77693 h 1390677"/>
              <a:gd name="connsiteX2" fmla="*/ 3251200 w 3251200"/>
              <a:gd name="connsiteY2" fmla="*/ 265262 h 139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1390677">
                <a:moveTo>
                  <a:pt x="0" y="1390677"/>
                </a:moveTo>
                <a:cubicBezTo>
                  <a:pt x="760697" y="827969"/>
                  <a:pt x="1521395" y="265262"/>
                  <a:pt x="2063262" y="77693"/>
                </a:cubicBezTo>
                <a:cubicBezTo>
                  <a:pt x="2605129" y="-109876"/>
                  <a:pt x="2928164" y="77693"/>
                  <a:pt x="3251200" y="265262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10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081078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71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54355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B3F63-EEA9-44D8-A3D4-260CEC815ECA}"/>
              </a:ext>
            </a:extLst>
          </p:cNvPr>
          <p:cNvCxnSpPr>
            <a:cxnSpLocks/>
          </p:cNvCxnSpPr>
          <p:nvPr/>
        </p:nvCxnSpPr>
        <p:spPr>
          <a:xfrm>
            <a:off x="1858278" y="4372235"/>
            <a:ext cx="2384982" cy="1724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999EAF-CEBD-41C8-81F5-D041CC1D81B2}"/>
              </a:ext>
            </a:extLst>
          </p:cNvPr>
          <p:cNvCxnSpPr>
            <a:cxnSpLocks/>
          </p:cNvCxnSpPr>
          <p:nvPr/>
        </p:nvCxnSpPr>
        <p:spPr>
          <a:xfrm>
            <a:off x="5116527" y="4413242"/>
            <a:ext cx="3366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41ABC-C91B-4BCE-9281-4214C6DDA11B}"/>
              </a:ext>
            </a:extLst>
          </p:cNvPr>
          <p:cNvSpPr txBox="1"/>
          <p:nvPr/>
        </p:nvSpPr>
        <p:spPr>
          <a:xfrm>
            <a:off x="2180492" y="1476432"/>
            <a:ext cx="732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12 is smaller than 25, so we can keep going on this level: it’s not time to touch “update” yet!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7FD8F78-BCF6-46F6-A579-AF0BBDB12107}"/>
              </a:ext>
            </a:extLst>
          </p:cNvPr>
          <p:cNvSpPr/>
          <p:nvPr/>
        </p:nvSpPr>
        <p:spPr>
          <a:xfrm>
            <a:off x="4217018" y="5718080"/>
            <a:ext cx="910737" cy="62617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ACFD8E5-70D2-44DE-B094-4C4CE43A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69" y="4470671"/>
            <a:ext cx="641890" cy="63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59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21983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070942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1E3F0B-7FD0-474A-8B0B-00DB2D7E6653}"/>
              </a:ext>
            </a:extLst>
          </p:cNvPr>
          <p:cNvCxnSpPr>
            <a:cxnSpLocks/>
          </p:cNvCxnSpPr>
          <p:nvPr/>
        </p:nvCxnSpPr>
        <p:spPr>
          <a:xfrm>
            <a:off x="5140761" y="4368823"/>
            <a:ext cx="337884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5E10B-5D4B-4B38-A343-2A2C822106C6}"/>
              </a:ext>
            </a:extLst>
          </p:cNvPr>
          <p:cNvCxnSpPr>
            <a:cxnSpLocks/>
          </p:cNvCxnSpPr>
          <p:nvPr/>
        </p:nvCxnSpPr>
        <p:spPr>
          <a:xfrm>
            <a:off x="1699590" y="4358429"/>
            <a:ext cx="2457855" cy="13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535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1E3F0B-7FD0-474A-8B0B-00DB2D7E665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40761" y="4368823"/>
            <a:ext cx="3515357" cy="341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F41BDEC-B933-48CA-ABA8-947F4567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70" y="4449137"/>
            <a:ext cx="634922" cy="634922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369F6A7D-12E2-4AC8-A86C-1B3240A38A57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5E10B-5D4B-4B38-A343-2A2C822106C6}"/>
              </a:ext>
            </a:extLst>
          </p:cNvPr>
          <p:cNvCxnSpPr>
            <a:cxnSpLocks/>
          </p:cNvCxnSpPr>
          <p:nvPr/>
        </p:nvCxnSpPr>
        <p:spPr>
          <a:xfrm>
            <a:off x="1699590" y="4358429"/>
            <a:ext cx="2457855" cy="13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07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41302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183610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1E3F0B-7FD0-474A-8B0B-00DB2D7E6653}"/>
              </a:ext>
            </a:extLst>
          </p:cNvPr>
          <p:cNvCxnSpPr>
            <a:cxnSpLocks/>
          </p:cNvCxnSpPr>
          <p:nvPr/>
        </p:nvCxnSpPr>
        <p:spPr>
          <a:xfrm>
            <a:off x="5140761" y="4368823"/>
            <a:ext cx="337884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F41BDEC-B933-48CA-ABA8-947F4567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70" y="4449137"/>
            <a:ext cx="634922" cy="634922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369F6A7D-12E2-4AC8-A86C-1B3240A38A57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D763F3-7932-43DF-91CE-95F27DBC2D49}"/>
              </a:ext>
            </a:extLst>
          </p:cNvPr>
          <p:cNvSpPr txBox="1"/>
          <p:nvPr/>
        </p:nvSpPr>
        <p:spPr>
          <a:xfrm>
            <a:off x="2180492" y="1476432"/>
            <a:ext cx="732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Now </a:t>
            </a:r>
            <a:r>
              <a:rPr lang="en-US" dirty="0">
                <a:solidFill>
                  <a:schemeClr val="accent2"/>
                </a:solidFill>
              </a:rPr>
              <a:t>it’s time to write into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again….</a:t>
            </a:r>
            <a:endParaRPr lang="en-US" b="1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3B06DD4-E116-4893-9E08-529C6945F152}"/>
              </a:ext>
            </a:extLst>
          </p:cNvPr>
          <p:cNvSpPr/>
          <p:nvPr/>
        </p:nvSpPr>
        <p:spPr>
          <a:xfrm>
            <a:off x="6314831" y="638454"/>
            <a:ext cx="4530384" cy="1083160"/>
          </a:xfrm>
          <a:custGeom>
            <a:avLst/>
            <a:gdLst>
              <a:gd name="connsiteX0" fmla="*/ 0 w 3251200"/>
              <a:gd name="connsiteY0" fmla="*/ 1390677 h 1390677"/>
              <a:gd name="connsiteX1" fmla="*/ 2063262 w 3251200"/>
              <a:gd name="connsiteY1" fmla="*/ 77693 h 1390677"/>
              <a:gd name="connsiteX2" fmla="*/ 3251200 w 3251200"/>
              <a:gd name="connsiteY2" fmla="*/ 265262 h 139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1390677">
                <a:moveTo>
                  <a:pt x="0" y="1390677"/>
                </a:moveTo>
                <a:cubicBezTo>
                  <a:pt x="760697" y="827969"/>
                  <a:pt x="1521395" y="265262"/>
                  <a:pt x="2063262" y="77693"/>
                </a:cubicBezTo>
                <a:cubicBezTo>
                  <a:pt x="2605129" y="-109876"/>
                  <a:pt x="2928164" y="77693"/>
                  <a:pt x="3251200" y="265262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47DAF2-8828-4069-AE11-011A9CD49EC4}"/>
              </a:ext>
            </a:extLst>
          </p:cNvPr>
          <p:cNvCxnSpPr>
            <a:cxnSpLocks/>
          </p:cNvCxnSpPr>
          <p:nvPr/>
        </p:nvCxnSpPr>
        <p:spPr>
          <a:xfrm>
            <a:off x="1818503" y="4354258"/>
            <a:ext cx="2424757" cy="14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0933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888619"/>
              </p:ext>
            </p:extLst>
          </p:nvPr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246731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1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FBF63F-B8EA-F64F-AE5F-1C33FCFA546B}"/>
              </a:ext>
            </a:extLst>
          </p:cNvPr>
          <p:cNvSpPr/>
          <p:nvPr/>
        </p:nvSpPr>
        <p:spPr>
          <a:xfrm>
            <a:off x="8994530" y="5618290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3E6A0C-C48F-6046-974A-C1188507F453}"/>
              </a:ext>
            </a:extLst>
          </p:cNvPr>
          <p:cNvSpPr/>
          <p:nvPr/>
        </p:nvSpPr>
        <p:spPr>
          <a:xfrm>
            <a:off x="7010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F494F-5122-7845-AD57-4389C6D9791B}"/>
              </a:ext>
            </a:extLst>
          </p:cNvPr>
          <p:cNvSpPr/>
          <p:nvPr/>
        </p:nvSpPr>
        <p:spPr>
          <a:xfrm>
            <a:off x="4991831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2479D-E608-FF41-8186-0354DB569DE6}"/>
              </a:ext>
            </a:extLst>
          </p:cNvPr>
          <p:cNvSpPr/>
          <p:nvPr/>
        </p:nvSpPr>
        <p:spPr>
          <a:xfrm>
            <a:off x="302382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19F11-3749-754E-B999-47BDD40A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41" y="4628999"/>
            <a:ext cx="917059" cy="95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/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4A4675B-AD34-C24C-A0FD-6AFB792B3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454" y="4344320"/>
            <a:ext cx="2283425" cy="13609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4D4AFF-F916-6840-A1C0-D84C84AF2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916" y="4590212"/>
            <a:ext cx="2033551" cy="10280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1ADC18F-44AB-4548-B3B3-C5BA54EFF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202" y="4370806"/>
            <a:ext cx="2283425" cy="1360983"/>
          </a:xfrm>
          <a:prstGeom prst="rect">
            <a:avLst/>
          </a:prstGeom>
        </p:spPr>
      </p:pic>
      <p:sp>
        <p:nvSpPr>
          <p:cNvPr id="36" name="Freeform 35">
            <a:extLst>
              <a:ext uri="{FF2B5EF4-FFF2-40B4-BE49-F238E27FC236}">
                <a16:creationId xmlns:a16="http://schemas.microsoft.com/office/drawing/2014/main" id="{3DF3D112-1E6D-D940-8B83-504402C42E61}"/>
              </a:ext>
            </a:extLst>
          </p:cNvPr>
          <p:cNvSpPr/>
          <p:nvPr/>
        </p:nvSpPr>
        <p:spPr>
          <a:xfrm>
            <a:off x="9671538" y="5974375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810A26-8F22-5449-817A-63DA86728780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55C9751-0315-3F41-86BC-95AB5CD13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40E8BACD-37B5-6642-B166-17D5AA0AD825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B664EE-2CF9-224E-8C7D-13D3C9AB3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5" t="-1" r="32349" b="-1"/>
          <a:stretch/>
        </p:blipFill>
        <p:spPr>
          <a:xfrm>
            <a:off x="5180116" y="4628998"/>
            <a:ext cx="340107" cy="9562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2A47883-0C72-0D45-8540-0BF602F9A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5" t="-1" r="32349" b="-1"/>
          <a:stretch/>
        </p:blipFill>
        <p:spPr>
          <a:xfrm>
            <a:off x="7226573" y="4626103"/>
            <a:ext cx="340107" cy="9562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BF9715-7295-CF4C-8AEB-C8C9AADF3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5" t="-1" r="32349" b="-1"/>
          <a:stretch/>
        </p:blipFill>
        <p:spPr>
          <a:xfrm>
            <a:off x="9141679" y="4639382"/>
            <a:ext cx="340107" cy="9562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0419F08-B722-1F4F-830C-95EA0F68D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268" y="4437035"/>
            <a:ext cx="2283425" cy="13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03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96F327F-684B-4F52-8CCF-E432D40524D6}"/>
              </a:ext>
            </a:extLst>
          </p:cNvPr>
          <p:cNvSpPr/>
          <p:nvPr/>
        </p:nvSpPr>
        <p:spPr>
          <a:xfrm>
            <a:off x="5552712" y="5783471"/>
            <a:ext cx="683660" cy="445473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9C565CAC-FA71-4DD3-B1E6-C02FB2A6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98" y="4352038"/>
            <a:ext cx="969667" cy="77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7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27608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862258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62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44323"/>
              </p:ext>
            </p:extLst>
          </p:nvPr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1547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912C663-D0AB-4064-8B2B-36DF915F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70" y="4449137"/>
            <a:ext cx="634922" cy="63492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0AD81F97-12CF-4CB5-85D9-DC795CED8F10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521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91821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912C663-D0AB-4064-8B2B-36DF915F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70" y="4449137"/>
            <a:ext cx="634922" cy="63492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0AD81F97-12CF-4CB5-85D9-DC795CED8F10}"/>
              </a:ext>
            </a:extLst>
          </p:cNvPr>
          <p:cNvSpPr/>
          <p:nvPr/>
        </p:nvSpPr>
        <p:spPr>
          <a:xfrm>
            <a:off x="8688113" y="5668637"/>
            <a:ext cx="584979" cy="606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5722E5-795C-4A9B-8444-B98A3DC5E897}"/>
              </a:ext>
            </a:extLst>
          </p:cNvPr>
          <p:cNvSpPr txBox="1"/>
          <p:nvPr/>
        </p:nvSpPr>
        <p:spPr>
          <a:xfrm>
            <a:off x="2180492" y="1476432"/>
            <a:ext cx="732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Let’s not forget to write into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…</a:t>
            </a:r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F7E115-66D6-44FA-8AC7-690344B7EB5B}"/>
              </a:ext>
            </a:extLst>
          </p:cNvPr>
          <p:cNvSpPr/>
          <p:nvPr/>
        </p:nvSpPr>
        <p:spPr>
          <a:xfrm>
            <a:off x="5830277" y="638454"/>
            <a:ext cx="5014938" cy="997140"/>
          </a:xfrm>
          <a:custGeom>
            <a:avLst/>
            <a:gdLst>
              <a:gd name="connsiteX0" fmla="*/ 0 w 3251200"/>
              <a:gd name="connsiteY0" fmla="*/ 1390677 h 1390677"/>
              <a:gd name="connsiteX1" fmla="*/ 2063262 w 3251200"/>
              <a:gd name="connsiteY1" fmla="*/ 77693 h 1390677"/>
              <a:gd name="connsiteX2" fmla="*/ 3251200 w 3251200"/>
              <a:gd name="connsiteY2" fmla="*/ 265262 h 139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1390677">
                <a:moveTo>
                  <a:pt x="0" y="1390677"/>
                </a:moveTo>
                <a:cubicBezTo>
                  <a:pt x="760697" y="827969"/>
                  <a:pt x="1521395" y="265262"/>
                  <a:pt x="2063262" y="77693"/>
                </a:cubicBezTo>
                <a:cubicBezTo>
                  <a:pt x="2605129" y="-109876"/>
                  <a:pt x="2928164" y="77693"/>
                  <a:pt x="3251200" y="265262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945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23995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24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5722E5-795C-4A9B-8444-B98A3DC5E897}"/>
              </a:ext>
            </a:extLst>
          </p:cNvPr>
          <p:cNvSpPr txBox="1"/>
          <p:nvPr/>
        </p:nvSpPr>
        <p:spPr>
          <a:xfrm>
            <a:off x="4054008" y="1750509"/>
            <a:ext cx="242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22 &lt; 25, keep going….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BDF283-79D6-4194-B7E2-14238C267C76}"/>
              </a:ext>
            </a:extLst>
          </p:cNvPr>
          <p:cNvSpPr/>
          <p:nvPr/>
        </p:nvSpPr>
        <p:spPr>
          <a:xfrm>
            <a:off x="6588369" y="5736492"/>
            <a:ext cx="476380" cy="47926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AE2A7B7-8B2A-46F4-B6C1-C92413853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16" y="4415218"/>
            <a:ext cx="1021076" cy="6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84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325"/>
              </p:ext>
            </p:extLst>
          </p:nvPr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11006"/>
              </p:ext>
            </p:extLst>
          </p:nvPr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146827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739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260771" y="5963539"/>
            <a:ext cx="46505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0607849-B34F-47DE-A978-FCE326F9FB87}"/>
              </a:ext>
            </a:extLst>
          </p:cNvPr>
          <p:cNvSpPr/>
          <p:nvPr/>
        </p:nvSpPr>
        <p:spPr>
          <a:xfrm>
            <a:off x="7784123" y="5705231"/>
            <a:ext cx="526685" cy="500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8BB1951-4E5C-40DB-AD7F-EB34F27D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03" y="4532965"/>
            <a:ext cx="634922" cy="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74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260771" y="5963539"/>
            <a:ext cx="46505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92986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0607849-B34F-47DE-A978-FCE326F9FB87}"/>
              </a:ext>
            </a:extLst>
          </p:cNvPr>
          <p:cNvSpPr/>
          <p:nvPr/>
        </p:nvSpPr>
        <p:spPr>
          <a:xfrm>
            <a:off x="7784123" y="5705231"/>
            <a:ext cx="526685" cy="500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8BB1951-4E5C-40DB-AD7F-EB34F27D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03" y="4532965"/>
            <a:ext cx="634922" cy="6349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4935415" y="1689299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Write into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…</a:t>
            </a:r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6E97861-FB40-4FE6-8AFF-E6E87173187B}"/>
              </a:ext>
            </a:extLst>
          </p:cNvPr>
          <p:cNvSpPr/>
          <p:nvPr/>
        </p:nvSpPr>
        <p:spPr>
          <a:xfrm>
            <a:off x="5830277" y="638454"/>
            <a:ext cx="5014938" cy="997140"/>
          </a:xfrm>
          <a:custGeom>
            <a:avLst/>
            <a:gdLst>
              <a:gd name="connsiteX0" fmla="*/ 0 w 3251200"/>
              <a:gd name="connsiteY0" fmla="*/ 1390677 h 1390677"/>
              <a:gd name="connsiteX1" fmla="*/ 2063262 w 3251200"/>
              <a:gd name="connsiteY1" fmla="*/ 77693 h 1390677"/>
              <a:gd name="connsiteX2" fmla="*/ 3251200 w 3251200"/>
              <a:gd name="connsiteY2" fmla="*/ 265262 h 139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1390677">
                <a:moveTo>
                  <a:pt x="0" y="1390677"/>
                </a:moveTo>
                <a:cubicBezTo>
                  <a:pt x="760697" y="827969"/>
                  <a:pt x="1521395" y="265262"/>
                  <a:pt x="2063262" y="77693"/>
                </a:cubicBezTo>
                <a:cubicBezTo>
                  <a:pt x="2605129" y="-109876"/>
                  <a:pt x="2928164" y="77693"/>
                  <a:pt x="3251200" y="265262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09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90156" y="2588060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2488285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449482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379771" y="4005774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583252" y="476547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522348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725829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656118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9899199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/>
          <p:nvPr/>
        </p:nvCxnSpPr>
        <p:spPr>
          <a:xfrm>
            <a:off x="3134865" y="5964964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C9823-5210-4FE7-97ED-3D7AB40B4817}"/>
              </a:ext>
            </a:extLst>
          </p:cNvPr>
          <p:cNvCxnSpPr>
            <a:cxnSpLocks/>
          </p:cNvCxnSpPr>
          <p:nvPr/>
        </p:nvCxnSpPr>
        <p:spPr>
          <a:xfrm>
            <a:off x="1740476" y="596353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/>
          <p:nvPr/>
        </p:nvCxnSpPr>
        <p:spPr>
          <a:xfrm>
            <a:off x="4113461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5004250" y="5963539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256038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CFD81-F71D-4136-8AAB-3C7CD89C55BB}"/>
              </a:ext>
            </a:extLst>
          </p:cNvPr>
          <p:cNvCxnSpPr>
            <a:cxnSpLocks/>
          </p:cNvCxnSpPr>
          <p:nvPr/>
        </p:nvCxnSpPr>
        <p:spPr>
          <a:xfrm>
            <a:off x="7221696" y="5963539"/>
            <a:ext cx="46505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350308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417108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0969992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788242" y="5180782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3249557" y="5179357"/>
            <a:ext cx="993703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5026616" y="518850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3ACFBD-BFD1-494A-8D5C-63A5213C91B2}"/>
              </a:ext>
            </a:extLst>
          </p:cNvPr>
          <p:cNvCxnSpPr>
            <a:cxnSpLocks/>
          </p:cNvCxnSpPr>
          <p:nvPr/>
        </p:nvCxnSpPr>
        <p:spPr>
          <a:xfrm>
            <a:off x="6378436" y="5195393"/>
            <a:ext cx="2141171" cy="14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320097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502923" y="2973936"/>
            <a:ext cx="1982625" cy="3324314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595173" y="5358213"/>
            <a:ext cx="433297" cy="97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582959" y="6095998"/>
            <a:ext cx="387033" cy="466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651804" y="4556260"/>
            <a:ext cx="578308" cy="173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</p:cNvCxnSpPr>
          <p:nvPr/>
        </p:nvCxnSpPr>
        <p:spPr>
          <a:xfrm>
            <a:off x="10596745" y="3707826"/>
            <a:ext cx="806725" cy="257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353664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326204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9952048" y="940961"/>
          <a:ext cx="476313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13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9637108" y="2367971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46CD84-81F8-4E8D-A196-E2B4A03AF1DF}"/>
              </a:ext>
            </a:extLst>
          </p:cNvPr>
          <p:cNvCxnSpPr>
            <a:cxnSpLocks/>
          </p:cNvCxnSpPr>
          <p:nvPr/>
        </p:nvCxnSpPr>
        <p:spPr>
          <a:xfrm flipV="1">
            <a:off x="1812337" y="3707826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83E1A6-37DC-4EDF-9992-02803C62F99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90065" y="4352038"/>
            <a:ext cx="3566053" cy="2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897246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2565793" y="1547612"/>
            <a:ext cx="60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3: Splice the new tower in place by using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2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A35-8FA3-BF43-85AC-03104A4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Arrays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59C6E-A92F-6947-ACAD-C43D727DA535}"/>
              </a:ext>
            </a:extLst>
          </p:cNvPr>
          <p:cNvSpPr/>
          <p:nvPr/>
        </p:nvSpPr>
        <p:spPr>
          <a:xfrm>
            <a:off x="2033220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E2769-8D27-5C4B-B9D1-DB113D5A7D0B}"/>
              </a:ext>
            </a:extLst>
          </p:cNvPr>
          <p:cNvSpPr/>
          <p:nvPr/>
        </p:nvSpPr>
        <p:spPr>
          <a:xfrm>
            <a:off x="4017901" y="5618288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3AE9C-54D8-7240-8385-198DDD655EAF}"/>
              </a:ext>
            </a:extLst>
          </p:cNvPr>
          <p:cNvSpPr/>
          <p:nvPr/>
        </p:nvSpPr>
        <p:spPr>
          <a:xfrm>
            <a:off x="598847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2DFC6-05E3-F44B-8579-8B3B8732BD4E}"/>
              </a:ext>
            </a:extLst>
          </p:cNvPr>
          <p:cNvSpPr/>
          <p:nvPr/>
        </p:nvSpPr>
        <p:spPr>
          <a:xfrm>
            <a:off x="8004305" y="5618291"/>
            <a:ext cx="677008" cy="56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/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966552-B598-C44A-8C20-B898C80D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5745716"/>
                <a:ext cx="866456" cy="400110"/>
              </a:xfrm>
              <a:prstGeom prst="rect">
                <a:avLst/>
              </a:prstGeom>
              <a:blipFill>
                <a:blip r:embed="rId3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FA9168-4B7B-9242-A3FF-248AA4F7303E}"/>
              </a:ext>
            </a:extLst>
          </p:cNvPr>
          <p:cNvCxnSpPr>
            <a:cxnSpLocks/>
          </p:cNvCxnSpPr>
          <p:nvPr/>
        </p:nvCxnSpPr>
        <p:spPr>
          <a:xfrm>
            <a:off x="2710228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110E7B-3083-8C49-8AC2-D76A109CB0E0}"/>
              </a:ext>
            </a:extLst>
          </p:cNvPr>
          <p:cNvCxnSpPr/>
          <p:nvPr/>
        </p:nvCxnSpPr>
        <p:spPr>
          <a:xfrm>
            <a:off x="370082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3B489-715C-F54F-890B-020D8ADB4F1A}"/>
              </a:ext>
            </a:extLst>
          </p:cNvPr>
          <p:cNvCxnSpPr/>
          <p:nvPr/>
        </p:nvCxnSpPr>
        <p:spPr>
          <a:xfrm>
            <a:off x="4694909" y="5899642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4A590B-6F8B-1B4D-A54B-3C8C5EC87763}"/>
              </a:ext>
            </a:extLst>
          </p:cNvPr>
          <p:cNvCxnSpPr/>
          <p:nvPr/>
        </p:nvCxnSpPr>
        <p:spPr>
          <a:xfrm>
            <a:off x="5682580" y="5902575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75AD6-87BF-E340-A1A0-8692A4AB1BE5}"/>
              </a:ext>
            </a:extLst>
          </p:cNvPr>
          <p:cNvCxnSpPr/>
          <p:nvPr/>
        </p:nvCxnSpPr>
        <p:spPr>
          <a:xfrm>
            <a:off x="6687835" y="590550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1B160D-B196-C64E-881A-EF3E0EFE5D9C}"/>
              </a:ext>
            </a:extLst>
          </p:cNvPr>
          <p:cNvCxnSpPr/>
          <p:nvPr/>
        </p:nvCxnSpPr>
        <p:spPr>
          <a:xfrm>
            <a:off x="7693089" y="5890856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04924B-457D-B847-A4FD-B71FE37605F4}"/>
              </a:ext>
            </a:extLst>
          </p:cNvPr>
          <p:cNvCxnSpPr/>
          <p:nvPr/>
        </p:nvCxnSpPr>
        <p:spPr>
          <a:xfrm>
            <a:off x="8689551" y="5893789"/>
            <a:ext cx="313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61DFD-958D-B142-AF5D-558583184EAC}"/>
              </a:ext>
            </a:extLst>
          </p:cNvPr>
          <p:cNvCxnSpPr>
            <a:cxnSpLocks/>
          </p:cNvCxnSpPr>
          <p:nvPr/>
        </p:nvCxnSpPr>
        <p:spPr>
          <a:xfrm>
            <a:off x="1362299" y="5890856"/>
            <a:ext cx="572009" cy="8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20EC112-6CF9-A54D-9138-AED3A278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71765"/>
              </p:ext>
            </p:extLst>
          </p:nvPr>
        </p:nvGraphicFramePr>
        <p:xfrm>
          <a:off x="3082886" y="464470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E0198F8-28A7-CE40-AF84-3C142F40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800356"/>
              </p:ext>
            </p:extLst>
          </p:nvPr>
        </p:nvGraphicFramePr>
        <p:xfrm>
          <a:off x="5056747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0AA0B96-3BDD-464C-AA94-44FDC0EF3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48038"/>
              </p:ext>
            </p:extLst>
          </p:nvPr>
        </p:nvGraphicFramePr>
        <p:xfrm>
          <a:off x="7031229" y="4609532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22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3ED910-A88E-7141-864C-B9B7EC15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2908"/>
              </p:ext>
            </p:extLst>
          </p:nvPr>
        </p:nvGraphicFramePr>
        <p:xfrm>
          <a:off x="9072318" y="4542124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 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0" name="Freeform 39">
            <a:extLst>
              <a:ext uri="{FF2B5EF4-FFF2-40B4-BE49-F238E27FC236}">
                <a16:creationId xmlns:a16="http://schemas.microsoft.com/office/drawing/2014/main" id="{F348DD82-F063-8145-A8D5-B1077DB0B20C}"/>
              </a:ext>
            </a:extLst>
          </p:cNvPr>
          <p:cNvSpPr/>
          <p:nvPr/>
        </p:nvSpPr>
        <p:spPr>
          <a:xfrm>
            <a:off x="9765971" y="5939207"/>
            <a:ext cx="457200" cy="461593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FE14A-4826-684F-928D-F9204E8F745F}"/>
              </a:ext>
            </a:extLst>
          </p:cNvPr>
          <p:cNvSpPr txBox="1"/>
          <p:nvPr/>
        </p:nvSpPr>
        <p:spPr>
          <a:xfrm>
            <a:off x="10199077" y="6400800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/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ℓ=1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7A666D-0ECE-884B-B4DA-E9F91AFA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82" y="4781493"/>
                <a:ext cx="866456" cy="400110"/>
              </a:xfrm>
              <a:prstGeom prst="rect">
                <a:avLst/>
              </a:prstGeom>
              <a:blipFill>
                <a:blip r:embed="rId4"/>
                <a:stretch>
                  <a:fillRect l="-7143" r="-714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6091A2-7DA9-0B40-8DCE-0DA9D3C96A0D}"/>
              </a:ext>
            </a:extLst>
          </p:cNvPr>
          <p:cNvCxnSpPr>
            <a:cxnSpLocks/>
          </p:cNvCxnSpPr>
          <p:nvPr/>
        </p:nvCxnSpPr>
        <p:spPr>
          <a:xfrm>
            <a:off x="1598974" y="5002066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B2547C7-BF4B-4145-8B6F-96788C8EF7D6}"/>
              </a:ext>
            </a:extLst>
          </p:cNvPr>
          <p:cNvCxnSpPr>
            <a:cxnSpLocks/>
          </p:cNvCxnSpPr>
          <p:nvPr/>
        </p:nvCxnSpPr>
        <p:spPr>
          <a:xfrm>
            <a:off x="3740452" y="5039409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77222E-AE7F-6F4B-A594-A68097B77467}"/>
              </a:ext>
            </a:extLst>
          </p:cNvPr>
          <p:cNvCxnSpPr>
            <a:cxnSpLocks/>
          </p:cNvCxnSpPr>
          <p:nvPr/>
        </p:nvCxnSpPr>
        <p:spPr>
          <a:xfrm>
            <a:off x="5733378" y="502399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A142924-8B08-5E46-9B9F-141FDB657E64}"/>
              </a:ext>
            </a:extLst>
          </p:cNvPr>
          <p:cNvCxnSpPr>
            <a:cxnSpLocks/>
          </p:cNvCxnSpPr>
          <p:nvPr/>
        </p:nvCxnSpPr>
        <p:spPr>
          <a:xfrm>
            <a:off x="7804268" y="4981548"/>
            <a:ext cx="1268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FF919FB2-5227-4647-BF7C-D5ADDAF9DB75}"/>
              </a:ext>
            </a:extLst>
          </p:cNvPr>
          <p:cNvSpPr/>
          <p:nvPr/>
        </p:nvSpPr>
        <p:spPr>
          <a:xfrm>
            <a:off x="9765970" y="5079474"/>
            <a:ext cx="653783" cy="1224611"/>
          </a:xfrm>
          <a:custGeom>
            <a:avLst/>
            <a:gdLst>
              <a:gd name="connsiteX0" fmla="*/ 0 w 360484"/>
              <a:gd name="connsiteY0" fmla="*/ 0 h 342900"/>
              <a:gd name="connsiteX1" fmla="*/ 184638 w 360484"/>
              <a:gd name="connsiteY1" fmla="*/ 43961 h 342900"/>
              <a:gd name="connsiteX2" fmla="*/ 272561 w 360484"/>
              <a:gd name="connsiteY2" fmla="*/ 263769 h 342900"/>
              <a:gd name="connsiteX3" fmla="*/ 360484 w 360484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84" h="342900">
                <a:moveTo>
                  <a:pt x="0" y="0"/>
                </a:moveTo>
                <a:cubicBezTo>
                  <a:pt x="69605" y="-1"/>
                  <a:pt x="139211" y="-1"/>
                  <a:pt x="184638" y="43961"/>
                </a:cubicBezTo>
                <a:cubicBezTo>
                  <a:pt x="230065" y="87923"/>
                  <a:pt x="243253" y="213946"/>
                  <a:pt x="272561" y="263769"/>
                </a:cubicBezTo>
                <a:cubicBezTo>
                  <a:pt x="301869" y="313592"/>
                  <a:pt x="331176" y="328246"/>
                  <a:pt x="360484" y="342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A2ABCCD-387A-9849-9905-011AFF09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04765"/>
              </p:ext>
            </p:extLst>
          </p:nvPr>
        </p:nvGraphicFramePr>
        <p:xfrm>
          <a:off x="213721" y="3108408"/>
          <a:ext cx="1248958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897131600"/>
                    </a:ext>
                  </a:extLst>
                </a:gridCol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4310695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9754902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D5CFF">
                            <a:tint val="66000"/>
                            <a:satMod val="160000"/>
                          </a:srgbClr>
                        </a:gs>
                        <a:gs pos="50000">
                          <a:srgbClr val="FD5CFF">
                            <a:tint val="44500"/>
                            <a:satMod val="160000"/>
                          </a:srgbClr>
                        </a:gs>
                        <a:gs pos="100000">
                          <a:srgbClr val="FD5CFF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4ADF2A18-46FC-E74F-BF97-7EEA581DF10C}"/>
              </a:ext>
            </a:extLst>
          </p:cNvPr>
          <p:cNvSpPr txBox="1"/>
          <p:nvPr/>
        </p:nvSpPr>
        <p:spPr>
          <a:xfrm>
            <a:off x="73043" y="6304085"/>
            <a:ext cx="16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5CFF"/>
                </a:solidFill>
              </a:rPr>
              <a:t>“header” node</a:t>
            </a:r>
          </a:p>
        </p:txBody>
      </p:sp>
    </p:spTree>
    <p:extLst>
      <p:ext uri="{BB962C8B-B14F-4D97-AF65-F5344CB8AC3E}">
        <p14:creationId xmlns:p14="http://schemas.microsoft.com/office/powerpoint/2010/main" val="30956913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32762"/>
              </p:ext>
            </p:extLst>
          </p:nvPr>
        </p:nvGraphicFramePr>
        <p:xfrm>
          <a:off x="39537" y="2607327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984136"/>
              </p:ext>
            </p:extLst>
          </p:nvPr>
        </p:nvGraphicFramePr>
        <p:xfrm>
          <a:off x="1996696" y="4744949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55111"/>
              </p:ext>
            </p:extLst>
          </p:nvPr>
        </p:nvGraphicFramePr>
        <p:xfrm>
          <a:off x="3097026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284757"/>
              </p:ext>
            </p:extLst>
          </p:nvPr>
        </p:nvGraphicFramePr>
        <p:xfrm>
          <a:off x="4131509" y="3961062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77125"/>
              </p:ext>
            </p:extLst>
          </p:nvPr>
        </p:nvGraphicFramePr>
        <p:xfrm>
          <a:off x="5395580" y="4736111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0133"/>
              </p:ext>
            </p:extLst>
          </p:nvPr>
        </p:nvGraphicFramePr>
        <p:xfrm>
          <a:off x="6302022" y="5492790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01399"/>
              </p:ext>
            </p:extLst>
          </p:nvPr>
        </p:nvGraphicFramePr>
        <p:xfrm>
          <a:off x="7944655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14182"/>
              </p:ext>
            </p:extLst>
          </p:nvPr>
        </p:nvGraphicFramePr>
        <p:xfrm>
          <a:off x="8874944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56575"/>
              </p:ext>
            </p:extLst>
          </p:nvPr>
        </p:nvGraphicFramePr>
        <p:xfrm>
          <a:off x="10118025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>
            <a:cxnSpLocks/>
          </p:cNvCxnSpPr>
          <p:nvPr/>
        </p:nvCxnSpPr>
        <p:spPr>
          <a:xfrm>
            <a:off x="2672865" y="5973510"/>
            <a:ext cx="359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>
            <a:cxnSpLocks/>
          </p:cNvCxnSpPr>
          <p:nvPr/>
        </p:nvCxnSpPr>
        <p:spPr>
          <a:xfrm>
            <a:off x="3765465" y="5973510"/>
            <a:ext cx="3174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4818174" y="5971755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021576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569134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635934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1448938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548552" y="5180782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2733908" y="5198243"/>
            <a:ext cx="1300797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4767259" y="516574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538923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721749" y="2973936"/>
            <a:ext cx="2302782" cy="3513070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813999" y="5358213"/>
            <a:ext cx="724615" cy="112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818160" y="6059118"/>
            <a:ext cx="630778" cy="50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870630" y="4556260"/>
            <a:ext cx="712316" cy="17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815571" y="3707826"/>
            <a:ext cx="1007040" cy="2670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572490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545030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38673"/>
              </p:ext>
            </p:extLst>
          </p:nvPr>
        </p:nvGraphicFramePr>
        <p:xfrm>
          <a:off x="7038213" y="3192915"/>
          <a:ext cx="752989" cy="308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98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6926501" y="6348506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/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733127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625232" y="1547612"/>
            <a:ext cx="937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3: Splice the new tower in place by using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array.</a:t>
            </a:r>
          </a:p>
          <a:p>
            <a:r>
              <a:rPr lang="en-US" dirty="0">
                <a:solidFill>
                  <a:schemeClr val="accent2"/>
                </a:solidFill>
              </a:rPr>
              <a:t>    (a) Make all the forward pointers of the new key point wherever the nodes stored in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were pointing….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EAF40D-ABC6-4630-885B-E43FF46E0FAD}"/>
              </a:ext>
            </a:extLst>
          </p:cNvPr>
          <p:cNvCxnSpPr>
            <a:cxnSpLocks/>
          </p:cNvCxnSpPr>
          <p:nvPr/>
        </p:nvCxnSpPr>
        <p:spPr>
          <a:xfrm>
            <a:off x="1586060" y="5972085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4B4B33C-570E-4632-ACDA-F3100BBD7DDF}"/>
              </a:ext>
            </a:extLst>
          </p:cNvPr>
          <p:cNvSpPr/>
          <p:nvPr/>
        </p:nvSpPr>
        <p:spPr>
          <a:xfrm rot="274954">
            <a:off x="1484235" y="2254863"/>
            <a:ext cx="7345101" cy="1551316"/>
          </a:xfrm>
          <a:custGeom>
            <a:avLst/>
            <a:gdLst>
              <a:gd name="connsiteX0" fmla="*/ 0 w 7182338"/>
              <a:gd name="connsiteY0" fmla="*/ 1178523 h 1178523"/>
              <a:gd name="connsiteX1" fmla="*/ 5181600 w 7182338"/>
              <a:gd name="connsiteY1" fmla="*/ 14031 h 1178523"/>
              <a:gd name="connsiteX2" fmla="*/ 7182338 w 7182338"/>
              <a:gd name="connsiteY2" fmla="*/ 639262 h 11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2338" h="1178523">
                <a:moveTo>
                  <a:pt x="0" y="1178523"/>
                </a:moveTo>
                <a:cubicBezTo>
                  <a:pt x="1992272" y="641215"/>
                  <a:pt x="3984544" y="103908"/>
                  <a:pt x="5181600" y="14031"/>
                </a:cubicBezTo>
                <a:cubicBezTo>
                  <a:pt x="6378656" y="-75846"/>
                  <a:pt x="6780497" y="281708"/>
                  <a:pt x="7182338" y="639262"/>
                </a:cubicBezTo>
              </a:path>
            </a:pathLst>
          </a:custGeom>
          <a:noFill/>
          <a:ln>
            <a:solidFill>
              <a:srgbClr val="FD5C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5363FEE-8F87-4FD6-BDF2-8767DB798E68}"/>
              </a:ext>
            </a:extLst>
          </p:cNvPr>
          <p:cNvSpPr/>
          <p:nvPr/>
        </p:nvSpPr>
        <p:spPr>
          <a:xfrm>
            <a:off x="4868985" y="2558511"/>
            <a:ext cx="3967013" cy="1935335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58EE1F7-FC09-4D0A-B395-E40E58243575}"/>
              </a:ext>
            </a:extLst>
          </p:cNvPr>
          <p:cNvSpPr/>
          <p:nvPr/>
        </p:nvSpPr>
        <p:spPr>
          <a:xfrm>
            <a:off x="5643574" y="2873175"/>
            <a:ext cx="3094860" cy="2485037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B23CA5-963C-4077-9E96-7B14722CC063}"/>
              </a:ext>
            </a:extLst>
          </p:cNvPr>
          <p:cNvSpPr/>
          <p:nvPr/>
        </p:nvSpPr>
        <p:spPr>
          <a:xfrm flipV="1">
            <a:off x="6682153" y="6329482"/>
            <a:ext cx="1405753" cy="451068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9827F8-0905-4910-A542-7538C7C1041A}"/>
              </a:ext>
            </a:extLst>
          </p:cNvPr>
          <p:cNvCxnSpPr>
            <a:cxnSpLocks/>
          </p:cNvCxnSpPr>
          <p:nvPr/>
        </p:nvCxnSpPr>
        <p:spPr>
          <a:xfrm flipV="1">
            <a:off x="7791202" y="5952947"/>
            <a:ext cx="160909" cy="20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668E19-EFE1-4CA1-B273-E5667A18FB6C}"/>
              </a:ext>
            </a:extLst>
          </p:cNvPr>
          <p:cNvCxnSpPr>
            <a:cxnSpLocks/>
          </p:cNvCxnSpPr>
          <p:nvPr/>
        </p:nvCxnSpPr>
        <p:spPr>
          <a:xfrm>
            <a:off x="7989626" y="5120609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2AE8633-B1C1-49A9-9080-01B6C58AEF44}"/>
              </a:ext>
            </a:extLst>
          </p:cNvPr>
          <p:cNvCxnSpPr>
            <a:cxnSpLocks/>
          </p:cNvCxnSpPr>
          <p:nvPr/>
        </p:nvCxnSpPr>
        <p:spPr>
          <a:xfrm>
            <a:off x="8013071" y="4428459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0C45D46-15CE-4FFA-969F-7C9A71811A1A}"/>
              </a:ext>
            </a:extLst>
          </p:cNvPr>
          <p:cNvCxnSpPr>
            <a:cxnSpLocks/>
          </p:cNvCxnSpPr>
          <p:nvPr/>
        </p:nvCxnSpPr>
        <p:spPr>
          <a:xfrm>
            <a:off x="7983730" y="3656999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702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/>
        </p:nvGraphicFramePr>
        <p:xfrm>
          <a:off x="39537" y="2607327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1996696" y="4744949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097026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/>
        </p:nvGraphicFramePr>
        <p:xfrm>
          <a:off x="4131509" y="3961062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/>
        </p:nvGraphicFramePr>
        <p:xfrm>
          <a:off x="5395580" y="4736111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/>
        </p:nvGraphicFramePr>
        <p:xfrm>
          <a:off x="6302022" y="5492790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944655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874944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10118025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>
            <a:cxnSpLocks/>
          </p:cNvCxnSpPr>
          <p:nvPr/>
        </p:nvCxnSpPr>
        <p:spPr>
          <a:xfrm>
            <a:off x="2672865" y="5973510"/>
            <a:ext cx="359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>
            <a:cxnSpLocks/>
          </p:cNvCxnSpPr>
          <p:nvPr/>
        </p:nvCxnSpPr>
        <p:spPr>
          <a:xfrm>
            <a:off x="3765465" y="5973510"/>
            <a:ext cx="3174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4818174" y="5971755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021576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569134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635934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1448938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548552" y="5180782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2733908" y="5198243"/>
            <a:ext cx="1300797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4767259" y="516574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538923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721749" y="2973936"/>
            <a:ext cx="2302782" cy="3513070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813999" y="5358213"/>
            <a:ext cx="724615" cy="112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818160" y="6059118"/>
            <a:ext cx="630778" cy="50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870630" y="4556260"/>
            <a:ext cx="712316" cy="17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815571" y="3707826"/>
            <a:ext cx="1007040" cy="2670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572490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545030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73561"/>
              </p:ext>
            </p:extLst>
          </p:nvPr>
        </p:nvGraphicFramePr>
        <p:xfrm>
          <a:off x="7038213" y="3192915"/>
          <a:ext cx="752989" cy="308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98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6E12CB-A8D4-4A16-BD82-F293E8CDEF0A}"/>
              </a:ext>
            </a:extLst>
          </p:cNvPr>
          <p:cNvSpPr txBox="1"/>
          <p:nvPr/>
        </p:nvSpPr>
        <p:spPr>
          <a:xfrm>
            <a:off x="6926501" y="6348506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Our new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AC41F-F5E3-41C4-B6A6-EFACA7F9F744}"/>
              </a:ext>
            </a:extLst>
          </p:cNvPr>
          <p:cNvSpPr txBox="1"/>
          <p:nvPr/>
        </p:nvSpPr>
        <p:spPr>
          <a:xfrm>
            <a:off x="10712385" y="2359578"/>
            <a:ext cx="100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08BF935-C160-43F2-B199-EC8909843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46160"/>
              </p:ext>
            </p:extLst>
          </p:nvPr>
        </p:nvGraphicFramePr>
        <p:xfrm>
          <a:off x="10862976" y="943030"/>
          <a:ext cx="435292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2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5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733127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625232" y="1547612"/>
            <a:ext cx="937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3: Splice the new tower in place by using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chemeClr val="accent2"/>
                </a:solidFill>
              </a:rPr>
              <a:t> array.</a:t>
            </a:r>
          </a:p>
          <a:p>
            <a:r>
              <a:rPr lang="en-US" dirty="0">
                <a:solidFill>
                  <a:schemeClr val="accent2"/>
                </a:solidFill>
              </a:rPr>
              <a:t>    (b) … and make sure that the nodes stored in update now point to the new key.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EAF40D-ABC6-4630-885B-E43FF46E0FAD}"/>
              </a:ext>
            </a:extLst>
          </p:cNvPr>
          <p:cNvCxnSpPr>
            <a:cxnSpLocks/>
          </p:cNvCxnSpPr>
          <p:nvPr/>
        </p:nvCxnSpPr>
        <p:spPr>
          <a:xfrm>
            <a:off x="1586060" y="5972085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4B4B33C-570E-4632-ACDA-F3100BBD7DDF}"/>
              </a:ext>
            </a:extLst>
          </p:cNvPr>
          <p:cNvSpPr/>
          <p:nvPr/>
        </p:nvSpPr>
        <p:spPr>
          <a:xfrm rot="274954">
            <a:off x="1484235" y="2254863"/>
            <a:ext cx="7345101" cy="1551316"/>
          </a:xfrm>
          <a:custGeom>
            <a:avLst/>
            <a:gdLst>
              <a:gd name="connsiteX0" fmla="*/ 0 w 7182338"/>
              <a:gd name="connsiteY0" fmla="*/ 1178523 h 1178523"/>
              <a:gd name="connsiteX1" fmla="*/ 5181600 w 7182338"/>
              <a:gd name="connsiteY1" fmla="*/ 14031 h 1178523"/>
              <a:gd name="connsiteX2" fmla="*/ 7182338 w 7182338"/>
              <a:gd name="connsiteY2" fmla="*/ 639262 h 11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2338" h="1178523">
                <a:moveTo>
                  <a:pt x="0" y="1178523"/>
                </a:moveTo>
                <a:cubicBezTo>
                  <a:pt x="1992272" y="641215"/>
                  <a:pt x="3984544" y="103908"/>
                  <a:pt x="5181600" y="14031"/>
                </a:cubicBezTo>
                <a:cubicBezTo>
                  <a:pt x="6378656" y="-75846"/>
                  <a:pt x="6780497" y="281708"/>
                  <a:pt x="7182338" y="639262"/>
                </a:cubicBezTo>
              </a:path>
            </a:pathLst>
          </a:custGeom>
          <a:noFill/>
          <a:ln>
            <a:solidFill>
              <a:srgbClr val="FD5CFF"/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5363FEE-8F87-4FD6-BDF2-8767DB798E68}"/>
              </a:ext>
            </a:extLst>
          </p:cNvPr>
          <p:cNvSpPr/>
          <p:nvPr/>
        </p:nvSpPr>
        <p:spPr>
          <a:xfrm>
            <a:off x="4868985" y="2558511"/>
            <a:ext cx="3967013" cy="1935335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chemeClr val="accent6"/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58EE1F7-FC09-4D0A-B395-E40E58243575}"/>
              </a:ext>
            </a:extLst>
          </p:cNvPr>
          <p:cNvSpPr/>
          <p:nvPr/>
        </p:nvSpPr>
        <p:spPr>
          <a:xfrm>
            <a:off x="5643574" y="2873175"/>
            <a:ext cx="3094860" cy="2485037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B23CA5-963C-4077-9E96-7B14722CC063}"/>
              </a:ext>
            </a:extLst>
          </p:cNvPr>
          <p:cNvSpPr/>
          <p:nvPr/>
        </p:nvSpPr>
        <p:spPr>
          <a:xfrm flipV="1">
            <a:off x="6682153" y="6329482"/>
            <a:ext cx="1405753" cy="451068"/>
          </a:xfrm>
          <a:custGeom>
            <a:avLst/>
            <a:gdLst>
              <a:gd name="connsiteX0" fmla="*/ 0 w 3946769"/>
              <a:gd name="connsiteY0" fmla="*/ 1283317 h 1283317"/>
              <a:gd name="connsiteX1" fmla="*/ 2164861 w 3946769"/>
              <a:gd name="connsiteY1" fmla="*/ 1593 h 1283317"/>
              <a:gd name="connsiteX2" fmla="*/ 3946769 w 3946769"/>
              <a:gd name="connsiteY2" fmla="*/ 1072301 h 128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769" h="1283317">
                <a:moveTo>
                  <a:pt x="0" y="1283317"/>
                </a:moveTo>
                <a:cubicBezTo>
                  <a:pt x="753533" y="660039"/>
                  <a:pt x="1507066" y="36762"/>
                  <a:pt x="2164861" y="1593"/>
                </a:cubicBezTo>
                <a:cubicBezTo>
                  <a:pt x="2822656" y="-33576"/>
                  <a:pt x="3384712" y="519362"/>
                  <a:pt x="3946769" y="1072301"/>
                </a:cubicBezTo>
              </a:path>
            </a:pathLst>
          </a:custGeom>
          <a:noFill/>
          <a:ln>
            <a:solidFill>
              <a:srgbClr val="FFC000"/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558960-953E-472D-87C9-F50B026F2DD5}"/>
              </a:ext>
            </a:extLst>
          </p:cNvPr>
          <p:cNvCxnSpPr>
            <a:cxnSpLocks/>
          </p:cNvCxnSpPr>
          <p:nvPr/>
        </p:nvCxnSpPr>
        <p:spPr>
          <a:xfrm flipV="1">
            <a:off x="7791202" y="5952947"/>
            <a:ext cx="160909" cy="20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1B3958-F77D-4A61-B240-08CD72A3A5B2}"/>
              </a:ext>
            </a:extLst>
          </p:cNvPr>
          <p:cNvCxnSpPr>
            <a:cxnSpLocks/>
          </p:cNvCxnSpPr>
          <p:nvPr/>
        </p:nvCxnSpPr>
        <p:spPr>
          <a:xfrm>
            <a:off x="7989626" y="5120609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BD0FD6-E2ED-426F-8CC7-20042B8A06F7}"/>
              </a:ext>
            </a:extLst>
          </p:cNvPr>
          <p:cNvCxnSpPr>
            <a:cxnSpLocks/>
          </p:cNvCxnSpPr>
          <p:nvPr/>
        </p:nvCxnSpPr>
        <p:spPr>
          <a:xfrm>
            <a:off x="8013071" y="4439610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97E6FB-33A5-449D-993A-250A7F2E9370}"/>
              </a:ext>
            </a:extLst>
          </p:cNvPr>
          <p:cNvCxnSpPr>
            <a:cxnSpLocks/>
          </p:cNvCxnSpPr>
          <p:nvPr/>
        </p:nvCxnSpPr>
        <p:spPr>
          <a:xfrm>
            <a:off x="7983730" y="3668150"/>
            <a:ext cx="76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2630CE-7E72-4010-9792-93C7FBBCC8F5}"/>
              </a:ext>
            </a:extLst>
          </p:cNvPr>
          <p:cNvCxnSpPr>
            <a:cxnSpLocks/>
          </p:cNvCxnSpPr>
          <p:nvPr/>
        </p:nvCxnSpPr>
        <p:spPr>
          <a:xfrm flipV="1">
            <a:off x="6927602" y="5933411"/>
            <a:ext cx="160909" cy="205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A0338E-3E10-491F-8E63-165CD159E3B9}"/>
              </a:ext>
            </a:extLst>
          </p:cNvPr>
          <p:cNvCxnSpPr>
            <a:cxnSpLocks/>
          </p:cNvCxnSpPr>
          <p:nvPr/>
        </p:nvCxnSpPr>
        <p:spPr>
          <a:xfrm>
            <a:off x="6163164" y="5132939"/>
            <a:ext cx="76443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5D394-6D34-487B-80CF-39B0C5249284}"/>
              </a:ext>
            </a:extLst>
          </p:cNvPr>
          <p:cNvCxnSpPr>
            <a:cxnSpLocks/>
          </p:cNvCxnSpPr>
          <p:nvPr/>
        </p:nvCxnSpPr>
        <p:spPr>
          <a:xfrm>
            <a:off x="4910510" y="4407481"/>
            <a:ext cx="201709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F3E792-47D3-4F79-BDC4-6D6D0719C796}"/>
              </a:ext>
            </a:extLst>
          </p:cNvPr>
          <p:cNvCxnSpPr>
            <a:cxnSpLocks/>
          </p:cNvCxnSpPr>
          <p:nvPr/>
        </p:nvCxnSpPr>
        <p:spPr>
          <a:xfrm>
            <a:off x="1704413" y="3707826"/>
            <a:ext cx="5223189" cy="0"/>
          </a:xfrm>
          <a:prstGeom prst="straightConnector1">
            <a:avLst/>
          </a:prstGeom>
          <a:ln w="38100">
            <a:solidFill>
              <a:srgbClr val="FD5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6738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88" y="342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Insertion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052E9D-DE56-45D5-8120-CD2F51B2A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21020"/>
              </p:ext>
            </p:extLst>
          </p:nvPr>
        </p:nvGraphicFramePr>
        <p:xfrm>
          <a:off x="39537" y="2607327"/>
          <a:ext cx="1405752" cy="372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76">
                  <a:extLst>
                    <a:ext uri="{9D8B030D-6E8A-4147-A177-3AD203B41FA5}">
                      <a16:colId xmlns:a16="http://schemas.microsoft.com/office/drawing/2014/main" val="4015051064"/>
                    </a:ext>
                  </a:extLst>
                </a:gridCol>
                <a:gridCol w="702876">
                  <a:extLst>
                    <a:ext uri="{9D8B030D-6E8A-4147-A177-3AD203B41FA5}">
                      <a16:colId xmlns:a16="http://schemas.microsoft.com/office/drawing/2014/main" val="394322721"/>
                    </a:ext>
                  </a:extLst>
                </a:gridCol>
              </a:tblGrid>
              <a:tr h="7444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68108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496994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6239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956457"/>
                  </a:ext>
                </a:extLst>
              </a:tr>
              <a:tr h="74443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402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2E0D42-80ED-4BC6-B71E-0E01E473322E}"/>
              </a:ext>
            </a:extLst>
          </p:cNvPr>
          <p:cNvGraphicFramePr>
            <a:graphicFrameLocks noGrp="1"/>
          </p:cNvGraphicFramePr>
          <p:nvPr/>
        </p:nvGraphicFramePr>
        <p:xfrm>
          <a:off x="1996696" y="4744949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9852-4BC4-4068-90AE-5C1C57A23F48}"/>
              </a:ext>
            </a:extLst>
          </p:cNvPr>
          <p:cNvGraphicFramePr>
            <a:graphicFrameLocks noGrp="1"/>
          </p:cNvGraphicFramePr>
          <p:nvPr/>
        </p:nvGraphicFramePr>
        <p:xfrm>
          <a:off x="3097026" y="5533619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9E65AA-3040-48FC-B509-DDEA70266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614714"/>
              </p:ext>
            </p:extLst>
          </p:nvPr>
        </p:nvGraphicFramePr>
        <p:xfrm>
          <a:off x="4131509" y="3961062"/>
          <a:ext cx="624479" cy="23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B0CDF3-F060-4957-8C76-9B874D564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51907"/>
              </p:ext>
            </p:extLst>
          </p:nvPr>
        </p:nvGraphicFramePr>
        <p:xfrm>
          <a:off x="5395580" y="4736111"/>
          <a:ext cx="624479" cy="153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841C8B-8054-4270-86C9-A71651338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43083"/>
              </p:ext>
            </p:extLst>
          </p:nvPr>
        </p:nvGraphicFramePr>
        <p:xfrm>
          <a:off x="6302022" y="5492790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993324-A0A3-43B8-97BE-7B5D29076E71}"/>
              </a:ext>
            </a:extLst>
          </p:cNvPr>
          <p:cNvGraphicFramePr>
            <a:graphicFrameLocks noGrp="1"/>
          </p:cNvGraphicFramePr>
          <p:nvPr/>
        </p:nvGraphicFramePr>
        <p:xfrm>
          <a:off x="7944655" y="5513096"/>
          <a:ext cx="624479" cy="7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FA974A-2DF7-4B7D-9C5D-0BCB63F3B542}"/>
              </a:ext>
            </a:extLst>
          </p:cNvPr>
          <p:cNvGraphicFramePr>
            <a:graphicFrameLocks noGrp="1"/>
          </p:cNvGraphicFramePr>
          <p:nvPr/>
        </p:nvGraphicFramePr>
        <p:xfrm>
          <a:off x="8874944" y="2451868"/>
          <a:ext cx="624479" cy="384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484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1021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44195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C1AE6E-0D0B-440C-BBAA-8296D45F7A0A}"/>
              </a:ext>
            </a:extLst>
          </p:cNvPr>
          <p:cNvGraphicFramePr>
            <a:graphicFrameLocks noGrp="1"/>
          </p:cNvGraphicFramePr>
          <p:nvPr/>
        </p:nvGraphicFramePr>
        <p:xfrm>
          <a:off x="10118025" y="3192915"/>
          <a:ext cx="624479" cy="30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47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55659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04596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08168"/>
                  </a:ext>
                </a:extLst>
              </a:tr>
              <a:tr h="76814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499B2D-BD86-4A4A-AC01-FDD8FFC94AC1}"/>
              </a:ext>
            </a:extLst>
          </p:cNvPr>
          <p:cNvCxnSpPr>
            <a:cxnSpLocks/>
          </p:cNvCxnSpPr>
          <p:nvPr/>
        </p:nvCxnSpPr>
        <p:spPr>
          <a:xfrm>
            <a:off x="2672865" y="5973510"/>
            <a:ext cx="359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579F58-3D0F-452F-957F-2ED9DCB9FE14}"/>
              </a:ext>
            </a:extLst>
          </p:cNvPr>
          <p:cNvCxnSpPr>
            <a:cxnSpLocks/>
          </p:cNvCxnSpPr>
          <p:nvPr/>
        </p:nvCxnSpPr>
        <p:spPr>
          <a:xfrm>
            <a:off x="3765465" y="5973510"/>
            <a:ext cx="3174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12070-07E0-457A-8786-86F9090E9DB2}"/>
              </a:ext>
            </a:extLst>
          </p:cNvPr>
          <p:cNvCxnSpPr>
            <a:cxnSpLocks/>
          </p:cNvCxnSpPr>
          <p:nvPr/>
        </p:nvCxnSpPr>
        <p:spPr>
          <a:xfrm>
            <a:off x="4818174" y="5971755"/>
            <a:ext cx="465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67D8B-C3E6-4430-A53A-9FE4D1D493F4}"/>
              </a:ext>
            </a:extLst>
          </p:cNvPr>
          <p:cNvCxnSpPr/>
          <p:nvPr/>
        </p:nvCxnSpPr>
        <p:spPr>
          <a:xfrm>
            <a:off x="6021576" y="5963539"/>
            <a:ext cx="26631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2EC7D-4365-4968-A30E-460ADDEC6537}"/>
              </a:ext>
            </a:extLst>
          </p:cNvPr>
          <p:cNvCxnSpPr/>
          <p:nvPr/>
        </p:nvCxnSpPr>
        <p:spPr>
          <a:xfrm>
            <a:off x="8569134" y="5972085"/>
            <a:ext cx="2663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95A715-4582-4567-8B1D-14FC9C28051D}"/>
              </a:ext>
            </a:extLst>
          </p:cNvPr>
          <p:cNvCxnSpPr>
            <a:cxnSpLocks/>
          </p:cNvCxnSpPr>
          <p:nvPr/>
        </p:nvCxnSpPr>
        <p:spPr>
          <a:xfrm flipV="1">
            <a:off x="9635934" y="5963539"/>
            <a:ext cx="367827" cy="8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157C9F-EBC7-4399-977B-D9A99ABD3CC6}"/>
              </a:ext>
            </a:extLst>
          </p:cNvPr>
          <p:cNvSpPr txBox="1"/>
          <p:nvPr/>
        </p:nvSpPr>
        <p:spPr>
          <a:xfrm>
            <a:off x="11448938" y="6378301"/>
            <a:ext cx="74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7ECE5-5FF2-4335-87B9-C0B98AFDE5E6}"/>
              </a:ext>
            </a:extLst>
          </p:cNvPr>
          <p:cNvCxnSpPr>
            <a:cxnSpLocks/>
          </p:cNvCxnSpPr>
          <p:nvPr/>
        </p:nvCxnSpPr>
        <p:spPr>
          <a:xfrm>
            <a:off x="1548552" y="5180782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EE064B-5AB9-409B-936E-54C1939EA85C}"/>
              </a:ext>
            </a:extLst>
          </p:cNvPr>
          <p:cNvCxnSpPr>
            <a:cxnSpLocks/>
          </p:cNvCxnSpPr>
          <p:nvPr/>
        </p:nvCxnSpPr>
        <p:spPr>
          <a:xfrm>
            <a:off x="2733908" y="5198243"/>
            <a:ext cx="1300797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8AC029-197D-44D4-88C7-14C8218747BD}"/>
              </a:ext>
            </a:extLst>
          </p:cNvPr>
          <p:cNvCxnSpPr>
            <a:cxnSpLocks/>
          </p:cNvCxnSpPr>
          <p:nvPr/>
        </p:nvCxnSpPr>
        <p:spPr>
          <a:xfrm>
            <a:off x="4767259" y="516574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D8033-9723-4247-A230-6707CE51112D}"/>
              </a:ext>
            </a:extLst>
          </p:cNvPr>
          <p:cNvCxnSpPr>
            <a:cxnSpLocks/>
          </p:cNvCxnSpPr>
          <p:nvPr/>
        </p:nvCxnSpPr>
        <p:spPr>
          <a:xfrm>
            <a:off x="9538923" y="5196818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BDD031-800E-46AC-89F4-D99901F10D08}"/>
              </a:ext>
            </a:extLst>
          </p:cNvPr>
          <p:cNvSpPr/>
          <p:nvPr/>
        </p:nvSpPr>
        <p:spPr>
          <a:xfrm>
            <a:off x="9721749" y="2973936"/>
            <a:ext cx="2302782" cy="3513070"/>
          </a:xfrm>
          <a:custGeom>
            <a:avLst/>
            <a:gdLst>
              <a:gd name="connsiteX0" fmla="*/ 0 w 1982625"/>
              <a:gd name="connsiteY0" fmla="*/ 0 h 3324314"/>
              <a:gd name="connsiteX1" fmla="*/ 1580972 w 1982625"/>
              <a:gd name="connsiteY1" fmla="*/ 623843 h 3324314"/>
              <a:gd name="connsiteX2" fmla="*/ 1982625 w 1982625"/>
              <a:gd name="connsiteY2" fmla="*/ 3324314 h 332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2625" h="3324314">
                <a:moveTo>
                  <a:pt x="0" y="0"/>
                </a:moveTo>
                <a:cubicBezTo>
                  <a:pt x="625267" y="34895"/>
                  <a:pt x="1250535" y="69791"/>
                  <a:pt x="1580972" y="623843"/>
                </a:cubicBezTo>
                <a:cubicBezTo>
                  <a:pt x="1911409" y="1177895"/>
                  <a:pt x="1947017" y="2251104"/>
                  <a:pt x="1982625" y="332431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39BFD-0DF3-4F33-843D-BF5DC5B94B8A}"/>
              </a:ext>
            </a:extLst>
          </p:cNvPr>
          <p:cNvCxnSpPr>
            <a:cxnSpLocks/>
          </p:cNvCxnSpPr>
          <p:nvPr/>
        </p:nvCxnSpPr>
        <p:spPr>
          <a:xfrm>
            <a:off x="10813999" y="5358213"/>
            <a:ext cx="724615" cy="112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3730DD-C2C3-4E22-823E-C74607B5144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818160" y="6059118"/>
            <a:ext cx="630778" cy="50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67607B-0AC9-4CF5-A18B-33266B5D0775}"/>
              </a:ext>
            </a:extLst>
          </p:cNvPr>
          <p:cNvCxnSpPr>
            <a:cxnSpLocks/>
          </p:cNvCxnSpPr>
          <p:nvPr/>
        </p:nvCxnSpPr>
        <p:spPr>
          <a:xfrm>
            <a:off x="10870630" y="4556260"/>
            <a:ext cx="712316" cy="17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0EAC38-DD97-43EB-B0DA-A2DA535414B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815571" y="3707826"/>
            <a:ext cx="1007040" cy="2670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84ED2-2EFD-4042-B804-2AF3D7E19AB9}"/>
              </a:ext>
            </a:extLst>
          </p:cNvPr>
          <p:cNvCxnSpPr>
            <a:cxnSpLocks/>
          </p:cNvCxnSpPr>
          <p:nvPr/>
        </p:nvCxnSpPr>
        <p:spPr>
          <a:xfrm>
            <a:off x="9572490" y="4428459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FCF05D-74C4-4A66-B6B8-023BD6E2F707}"/>
              </a:ext>
            </a:extLst>
          </p:cNvPr>
          <p:cNvCxnSpPr>
            <a:cxnSpLocks/>
          </p:cNvCxnSpPr>
          <p:nvPr/>
        </p:nvCxnSpPr>
        <p:spPr>
          <a:xfrm>
            <a:off x="9545030" y="3655574"/>
            <a:ext cx="566888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C5B01-2F3E-4AD4-B295-AA26A43AFCB1}"/>
              </a:ext>
            </a:extLst>
          </p:cNvPr>
          <p:cNvSpPr txBox="1"/>
          <p:nvPr/>
        </p:nvSpPr>
        <p:spPr>
          <a:xfrm>
            <a:off x="429846" y="547785"/>
            <a:ext cx="23211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Task: Insert </a:t>
            </a:r>
            <a:r>
              <a:rPr lang="en-US" sz="2600" dirty="0">
                <a:solidFill>
                  <a:srgbClr val="00B050"/>
                </a:solidFill>
              </a:rPr>
              <a:t>25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D0AE2AB-5228-4A7A-8BEF-8BCACD760CEE}"/>
              </a:ext>
            </a:extLst>
          </p:cNvPr>
          <p:cNvGraphicFramePr>
            <a:graphicFrameLocks noGrp="1"/>
          </p:cNvGraphicFramePr>
          <p:nvPr/>
        </p:nvGraphicFramePr>
        <p:xfrm>
          <a:off x="7038213" y="3192915"/>
          <a:ext cx="752989" cy="308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989">
                  <a:extLst>
                    <a:ext uri="{9D8B030D-6E8A-4147-A177-3AD203B41FA5}">
                      <a16:colId xmlns:a16="http://schemas.microsoft.com/office/drawing/2014/main" val="3114746583"/>
                    </a:ext>
                  </a:extLst>
                </a:gridCol>
              </a:tblGrid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74267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34399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4703"/>
                  </a:ext>
                </a:extLst>
              </a:tr>
              <a:tr h="77231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507238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83A5E7-4C0E-4FC6-A54A-ED49E59A4B63}"/>
              </a:ext>
            </a:extLst>
          </p:cNvPr>
          <p:cNvCxnSpPr>
            <a:cxnSpLocks/>
          </p:cNvCxnSpPr>
          <p:nvPr/>
        </p:nvCxnSpPr>
        <p:spPr>
          <a:xfrm flipV="1">
            <a:off x="1785405" y="2895108"/>
            <a:ext cx="6625185" cy="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6130F-9A88-4882-A990-A9613B8E7638}"/>
              </a:ext>
            </a:extLst>
          </p:cNvPr>
          <p:cNvCxnSpPr>
            <a:cxnSpLocks/>
          </p:cNvCxnSpPr>
          <p:nvPr/>
        </p:nvCxnSpPr>
        <p:spPr>
          <a:xfrm flipV="1">
            <a:off x="1733127" y="4373754"/>
            <a:ext cx="2299124" cy="4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5C6924-EFBD-4B50-8CB1-B5F3437F74D3}"/>
              </a:ext>
            </a:extLst>
          </p:cNvPr>
          <p:cNvSpPr txBox="1"/>
          <p:nvPr/>
        </p:nvSpPr>
        <p:spPr>
          <a:xfrm>
            <a:off x="4755988" y="1547612"/>
            <a:ext cx="1340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Done! </a:t>
            </a:r>
            <a:r>
              <a:rPr lang="en-US" sz="2200" dirty="0">
                <a:solidFill>
                  <a:schemeClr val="accent2"/>
                </a:solidFill>
                <a:sym typeface="Wingdings" panose="05000000000000000000" pitchFamily="2" charset="2"/>
              </a:rPr>
              <a:t></a:t>
            </a:r>
            <a:endParaRPr lang="en-US" sz="2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EAF40D-ABC6-4630-885B-E43FF46E0FAD}"/>
              </a:ext>
            </a:extLst>
          </p:cNvPr>
          <p:cNvCxnSpPr>
            <a:cxnSpLocks/>
          </p:cNvCxnSpPr>
          <p:nvPr/>
        </p:nvCxnSpPr>
        <p:spPr>
          <a:xfrm>
            <a:off x="1586060" y="5972085"/>
            <a:ext cx="362329" cy="1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558960-953E-472D-87C9-F50B026F2DD5}"/>
              </a:ext>
            </a:extLst>
          </p:cNvPr>
          <p:cNvCxnSpPr>
            <a:cxnSpLocks/>
          </p:cNvCxnSpPr>
          <p:nvPr/>
        </p:nvCxnSpPr>
        <p:spPr>
          <a:xfrm flipV="1">
            <a:off x="7791202" y="5952947"/>
            <a:ext cx="160909" cy="205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1B3958-F77D-4A61-B240-08CD72A3A5B2}"/>
              </a:ext>
            </a:extLst>
          </p:cNvPr>
          <p:cNvCxnSpPr>
            <a:cxnSpLocks/>
          </p:cNvCxnSpPr>
          <p:nvPr/>
        </p:nvCxnSpPr>
        <p:spPr>
          <a:xfrm>
            <a:off x="7989626" y="5120609"/>
            <a:ext cx="764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BD0FD6-E2ED-426F-8CC7-20042B8A06F7}"/>
              </a:ext>
            </a:extLst>
          </p:cNvPr>
          <p:cNvCxnSpPr>
            <a:cxnSpLocks/>
          </p:cNvCxnSpPr>
          <p:nvPr/>
        </p:nvCxnSpPr>
        <p:spPr>
          <a:xfrm>
            <a:off x="8013071" y="4428459"/>
            <a:ext cx="764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97E6FB-33A5-449D-993A-250A7F2E9370}"/>
              </a:ext>
            </a:extLst>
          </p:cNvPr>
          <p:cNvCxnSpPr>
            <a:cxnSpLocks/>
          </p:cNvCxnSpPr>
          <p:nvPr/>
        </p:nvCxnSpPr>
        <p:spPr>
          <a:xfrm>
            <a:off x="7983730" y="3656999"/>
            <a:ext cx="764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2630CE-7E72-4010-9792-93C7FBBCC8F5}"/>
              </a:ext>
            </a:extLst>
          </p:cNvPr>
          <p:cNvCxnSpPr>
            <a:cxnSpLocks/>
          </p:cNvCxnSpPr>
          <p:nvPr/>
        </p:nvCxnSpPr>
        <p:spPr>
          <a:xfrm flipV="1">
            <a:off x="6927602" y="5933411"/>
            <a:ext cx="160909" cy="20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A0338E-3E10-491F-8E63-165CD159E3B9}"/>
              </a:ext>
            </a:extLst>
          </p:cNvPr>
          <p:cNvCxnSpPr>
            <a:cxnSpLocks/>
          </p:cNvCxnSpPr>
          <p:nvPr/>
        </p:nvCxnSpPr>
        <p:spPr>
          <a:xfrm>
            <a:off x="6163164" y="5132939"/>
            <a:ext cx="764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15D394-6D34-487B-80CF-39B0C5249284}"/>
              </a:ext>
            </a:extLst>
          </p:cNvPr>
          <p:cNvCxnSpPr>
            <a:cxnSpLocks/>
          </p:cNvCxnSpPr>
          <p:nvPr/>
        </p:nvCxnSpPr>
        <p:spPr>
          <a:xfrm>
            <a:off x="4910510" y="4407481"/>
            <a:ext cx="20170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F3E792-47D3-4F79-BDC4-6D6D0719C796}"/>
              </a:ext>
            </a:extLst>
          </p:cNvPr>
          <p:cNvCxnSpPr>
            <a:cxnSpLocks/>
          </p:cNvCxnSpPr>
          <p:nvPr/>
        </p:nvCxnSpPr>
        <p:spPr>
          <a:xfrm>
            <a:off x="1704413" y="3707826"/>
            <a:ext cx="52231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03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 insertion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4EB1-BB1D-4059-97A3-74EE7913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2"/>
                </a:solidFill>
              </a:rPr>
              <a:t>only the pseudocode </a:t>
            </a:r>
            <a:r>
              <a:rPr lang="en-US" dirty="0"/>
              <a:t>from Shaffer’s book (p. 519 in the Java edition) and </a:t>
            </a:r>
            <a:r>
              <a:rPr lang="en-US" dirty="0">
                <a:solidFill>
                  <a:schemeClr val="accent4"/>
                </a:solidFill>
              </a:rPr>
              <a:t>a coin</a:t>
            </a:r>
            <a:r>
              <a:rPr lang="en-US" dirty="0"/>
              <a:t>, let’s see if we can insert some </a:t>
            </a:r>
            <a:r>
              <a:rPr lang="en-US" dirty="0" err="1"/>
              <a:t>ints</a:t>
            </a:r>
            <a:r>
              <a:rPr lang="en-US" dirty="0"/>
              <a:t> into an initially empty </a:t>
            </a:r>
            <a:r>
              <a:rPr lang="en-US" dirty="0" err="1"/>
              <a:t>Skiplist</a:t>
            </a:r>
            <a:r>
              <a:rPr lang="en-US" dirty="0"/>
              <a:t>!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03958B31-415F-496A-9DB3-2619498B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7" y="3208236"/>
            <a:ext cx="5217182" cy="328463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51DAEF-E694-44D6-A1CC-3D0392BD0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82" y="4119671"/>
            <a:ext cx="5391423" cy="10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197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F33F1A02-09C3-8D4E-8A4B-DCBBB0233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7"/>
          <a:stretch/>
        </p:blipFill>
        <p:spPr>
          <a:xfrm>
            <a:off x="2393998" y="1212383"/>
            <a:ext cx="7263488" cy="427401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AE1137-2710-C245-828C-140BCF37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45" y="5693494"/>
            <a:ext cx="5391423" cy="10163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20FC5E-229D-0646-B364-7DA0B0B4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38" y="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Skiplist</a:t>
            </a:r>
            <a:r>
              <a:rPr lang="en-US" dirty="0"/>
              <a:t> insertion demo!</a:t>
            </a:r>
          </a:p>
        </p:txBody>
      </p:sp>
    </p:spTree>
    <p:extLst>
      <p:ext uri="{BB962C8B-B14F-4D97-AF65-F5344CB8AC3E}">
        <p14:creationId xmlns:p14="http://schemas.microsoft.com/office/powerpoint/2010/main" val="22060742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838-3FAC-4680-9C5A-F6679B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Worksheet exercise!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C83D9-586F-ED47-AC8A-A312DF25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03" y="2151625"/>
            <a:ext cx="2283910" cy="22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C379-8D18-42F5-BF50-9A6D9367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C8B7-92F2-4026-B368-53EE388B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Deletion works </a:t>
            </a:r>
            <a:r>
              <a:rPr lang="en-US" dirty="0">
                <a:solidFill>
                  <a:srgbClr val="C00000"/>
                </a:solidFill>
              </a:rPr>
              <a:t>very much like insertion</a:t>
            </a:r>
            <a:r>
              <a:rPr lang="en-US" dirty="0"/>
              <a:t>.</a:t>
            </a:r>
          </a:p>
          <a:p>
            <a:r>
              <a:rPr lang="en-US" dirty="0"/>
              <a:t>Two differences: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don’t have a need to sample a height.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use the information in the </a:t>
            </a:r>
            <a:r>
              <a:rPr lang="en-US" b="1" i="1" dirty="0">
                <a:solidFill>
                  <a:schemeClr val="accent2"/>
                </a:solidFill>
              </a:rPr>
              <a:t>update</a:t>
            </a:r>
            <a:r>
              <a:rPr lang="en-US" dirty="0"/>
              <a:t> array differently: instead of connecting nodes “before” the new tower to it and connecting the new tower to subsequent towers,  </a:t>
            </a:r>
            <a:r>
              <a:rPr lang="en-US" dirty="0">
                <a:solidFill>
                  <a:schemeClr val="accent5"/>
                </a:solidFill>
              </a:rPr>
              <a:t>we remove the existing pointers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7747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8CAB-BB08-414F-B3EE-27EAA97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7DA15-7A26-40FE-98EC-6351AEF6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Searching for an appropriate position</a:t>
                </a:r>
                <a:r>
                  <a:rPr lang="en-US" dirty="0"/>
                  <a:t> dominates the cost for both insertions and deletions.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Unit cost</a:t>
                </a:r>
                <a:r>
                  <a:rPr lang="en-US" dirty="0"/>
                  <a:t>: visiting a node on our way to the appropriate position.</a:t>
                </a:r>
              </a:p>
              <a:p>
                <a:r>
                  <a:rPr lang="en-US" dirty="0"/>
                  <a:t>Therefore, the </a:t>
                </a:r>
                <a:r>
                  <a:rPr lang="en-US" dirty="0">
                    <a:solidFill>
                      <a:schemeClr val="accent2"/>
                    </a:solidFill>
                  </a:rPr>
                  <a:t>length of the path </a:t>
                </a:r>
                <a:r>
                  <a:rPr lang="en-US" dirty="0"/>
                  <a:t>that connects the sought key with </a:t>
                </a:r>
                <a:r>
                  <a:rPr lang="en-US" dirty="0">
                    <a:latin typeface="Consolas" panose="020B0609020204030204" pitchFamily="49" charset="0"/>
                  </a:rPr>
                  <a:t>header[levels-1] </a:t>
                </a:r>
                <a:r>
                  <a:rPr lang="en-US" dirty="0"/>
                  <a:t>dominates our complexity.</a:t>
                </a:r>
              </a:p>
              <a:p>
                <a:r>
                  <a:rPr lang="en-US" dirty="0"/>
                  <a:t>It can be proven (</a:t>
                </a:r>
                <a:r>
                  <a:rPr lang="en-US" dirty="0" err="1"/>
                  <a:t>e.g</a:t>
                </a:r>
                <a:r>
                  <a:rPr lang="en-US" dirty="0"/>
                  <a:t> check out “Analysis of expected search cost” </a:t>
                </a:r>
                <a:r>
                  <a:rPr lang="en-US" dirty="0">
                    <a:hlinkClick r:id="rId2"/>
                  </a:rPr>
                  <a:t>here</a:t>
                </a:r>
                <a:r>
                  <a:rPr lang="en-US" dirty="0"/>
                  <a:t>) that, </a:t>
                </a:r>
                <a:r>
                  <a:rPr lang="en-US" dirty="0">
                    <a:solidFill>
                      <a:srgbClr val="FD5CFF"/>
                    </a:solidFill>
                  </a:rPr>
                  <a:t>with very high probability, this length is bounded above by a scalar multiple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7DA15-7A26-40FE-98EC-6351AEF6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0913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8CAB-BB08-414F-B3EE-27EAA97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7DA15-7A26-40FE-98EC-6351AEF6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Searching for an appropriate position</a:t>
                </a:r>
                <a:r>
                  <a:rPr lang="en-US" dirty="0"/>
                  <a:t> dominates the cost for both insertions and deletions.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Unit cost</a:t>
                </a:r>
                <a:r>
                  <a:rPr lang="en-US" dirty="0"/>
                  <a:t>: visiting a node on our way to the appropriate position.</a:t>
                </a:r>
              </a:p>
              <a:p>
                <a:r>
                  <a:rPr lang="en-US" dirty="0"/>
                  <a:t>Therefore, the </a:t>
                </a:r>
                <a:r>
                  <a:rPr lang="en-US" dirty="0">
                    <a:solidFill>
                      <a:schemeClr val="accent2"/>
                    </a:solidFill>
                  </a:rPr>
                  <a:t>length of the path </a:t>
                </a:r>
                <a:r>
                  <a:rPr lang="en-US" dirty="0"/>
                  <a:t>that connects the sought key with </a:t>
                </a:r>
                <a:r>
                  <a:rPr lang="en-US" dirty="0">
                    <a:latin typeface="Consolas" panose="020B0609020204030204" pitchFamily="49" charset="0"/>
                  </a:rPr>
                  <a:t>header[levels-1] </a:t>
                </a:r>
                <a:r>
                  <a:rPr lang="en-US" dirty="0"/>
                  <a:t>dominates our complexity.</a:t>
                </a:r>
              </a:p>
              <a:p>
                <a:r>
                  <a:rPr lang="en-US" dirty="0"/>
                  <a:t>It can be proven (</a:t>
                </a:r>
                <a:r>
                  <a:rPr lang="en-US" dirty="0" err="1"/>
                  <a:t>e.g</a:t>
                </a:r>
                <a:r>
                  <a:rPr lang="en-US" dirty="0"/>
                  <a:t> check out “Analysis of expected search cost” </a:t>
                </a:r>
                <a:r>
                  <a:rPr lang="en-US" dirty="0">
                    <a:hlinkClick r:id="rId2"/>
                  </a:rPr>
                  <a:t>here</a:t>
                </a:r>
                <a:r>
                  <a:rPr lang="en-US" dirty="0"/>
                  <a:t>) that, </a:t>
                </a:r>
                <a:r>
                  <a:rPr lang="en-US" dirty="0">
                    <a:solidFill>
                      <a:srgbClr val="FD5CFF"/>
                    </a:solidFill>
                  </a:rPr>
                  <a:t>with very high probability, this length is bounded above by a scalar multiple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D5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solidFill>
                              <a:srgbClr val="FD5C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So, with very high probability, searching a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a </a:t>
                </a:r>
                <a:r>
                  <a:rPr lang="en-US" dirty="0" err="1"/>
                  <a:t>skiplist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7DA15-7A26-40FE-98EC-6351AEF6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wall&#10;&#10;Description automatically generated">
            <a:extLst>
              <a:ext uri="{FF2B5EF4-FFF2-40B4-BE49-F238E27FC236}">
                <a16:creationId xmlns:a16="http://schemas.microsoft.com/office/drawing/2014/main" id="{6C825EDD-1F6B-429E-93FA-AB2BD0EE1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833" y="5429679"/>
            <a:ext cx="1722982" cy="12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31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8CAB-BB08-414F-B3EE-27EAA971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</a:t>
            </a:r>
            <a:r>
              <a:rPr lang="en-US" dirty="0" err="1"/>
              <a:t>skiplists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DA15-7A26-40FE-98EC-6351AEF6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Excellent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distributed performance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Lock-free </a:t>
            </a:r>
            <a:r>
              <a:rPr lang="en-US" dirty="0"/>
              <a:t>implementations exist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check out Java’s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ConcurrentSkipListMap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ConcurrentSkipListSet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Compare with AVL trees and Red-Black trees where </a:t>
            </a:r>
            <a:r>
              <a:rPr lang="en-US" dirty="0">
                <a:solidFill>
                  <a:schemeClr val="accent2"/>
                </a:solidFill>
              </a:rPr>
              <a:t>locking entire paths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even the entire tree </a:t>
            </a:r>
            <a:r>
              <a:rPr lang="en-US" dirty="0"/>
              <a:t>might be necessary because of successive rotations.</a:t>
            </a:r>
          </a:p>
          <a:p>
            <a:r>
              <a:rPr lang="en-US" dirty="0">
                <a:solidFill>
                  <a:srgbClr val="7030A0"/>
                </a:solidFill>
              </a:rPr>
              <a:t>Local updates </a:t>
            </a:r>
            <a:r>
              <a:rPr lang="en-US" dirty="0"/>
              <a:t>ensure that you only need to lock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tower after the one you splice into!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4799</Words>
  <Application>Microsoft Office PowerPoint</Application>
  <PresentationFormat>Widescreen</PresentationFormat>
  <Paragraphs>1993</Paragraphs>
  <Slides>102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Consolas</vt:lpstr>
      <vt:lpstr>Office Theme</vt:lpstr>
      <vt:lpstr>List arrays and Skiplists</vt:lpstr>
      <vt:lpstr>Central question</vt:lpstr>
      <vt:lpstr>Central question</vt:lpstr>
      <vt:lpstr>Central question</vt:lpstr>
      <vt:lpstr>Central question</vt:lpstr>
      <vt:lpstr>Central question</vt:lpstr>
      <vt:lpstr>List Arrays</vt:lpstr>
      <vt:lpstr>List Arrays</vt:lpstr>
      <vt:lpstr>List Arrays</vt:lpstr>
      <vt:lpstr>List Arrays</vt:lpstr>
      <vt:lpstr>List Arrays</vt:lpstr>
      <vt:lpstr>List Arrays</vt:lpstr>
      <vt:lpstr>List Arrays</vt:lpstr>
      <vt:lpstr>List Arrays</vt:lpstr>
      <vt:lpstr>List Arrays</vt:lpstr>
      <vt:lpstr>List Arrays</vt:lpstr>
      <vt:lpstr>Extension to other lengths</vt:lpstr>
      <vt:lpstr>Searching a list array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Search example</vt:lpstr>
      <vt:lpstr>Another search example – for you!</vt:lpstr>
      <vt:lpstr>Solution</vt:lpstr>
      <vt:lpstr>Space analysis</vt:lpstr>
      <vt:lpstr>Unpacking the sum…</vt:lpstr>
      <vt:lpstr>Final answer</vt:lpstr>
      <vt:lpstr>Search efficiency analysis</vt:lpstr>
      <vt:lpstr>Search efficiency analysis</vt:lpstr>
      <vt:lpstr>Search efficiency analysis</vt:lpstr>
      <vt:lpstr>Search efficiency analysis</vt:lpstr>
      <vt:lpstr>Search efficiency analysis</vt:lpstr>
      <vt:lpstr>Huge issue with list arrays</vt:lpstr>
      <vt:lpstr>Binary Search “vs” list arrays</vt:lpstr>
      <vt:lpstr>Skiplist: relaxing the constraint</vt:lpstr>
      <vt:lpstr>Skiplist example</vt:lpstr>
      <vt:lpstr>Skiplist example</vt:lpstr>
      <vt:lpstr>Skiplist example</vt:lpstr>
      <vt:lpstr>Skiplist example</vt:lpstr>
      <vt:lpstr>Bad skiplists</vt:lpstr>
      <vt:lpstr>Bad skiplists</vt:lpstr>
      <vt:lpstr>Bad skiplists</vt:lpstr>
      <vt:lpstr>Bad skiplists</vt:lpstr>
      <vt:lpstr>Bad skiplists</vt:lpstr>
      <vt:lpstr>Bad skiplists</vt:lpstr>
      <vt:lpstr>Bad skiplists</vt:lpstr>
      <vt:lpstr>Bad skiplists</vt:lpstr>
      <vt:lpstr>Bad skiplists</vt:lpstr>
      <vt:lpstr>Bad skiplists</vt:lpstr>
      <vt:lpstr>Insertion</vt:lpstr>
      <vt:lpstr>Insertion</vt:lpstr>
      <vt:lpstr>Insertion</vt:lpstr>
      <vt:lpstr>Insertion</vt:lpstr>
      <vt:lpstr>Insertion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Insertion Example</vt:lpstr>
      <vt:lpstr>Live insertion demo!</vt:lpstr>
      <vt:lpstr>Skiplist insertion demo!</vt:lpstr>
      <vt:lpstr>Worksheet exercise!</vt:lpstr>
      <vt:lpstr>Deletion</vt:lpstr>
      <vt:lpstr>Analysis</vt:lpstr>
      <vt:lpstr>Analysis</vt:lpstr>
      <vt:lpstr>Why skiplists?</vt:lpstr>
      <vt:lpstr>Why skiplists?</vt:lpstr>
      <vt:lpstr>Disadvantages of skiplists</vt:lpstr>
      <vt:lpstr>Disadvantages of skiplists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Filippou</dc:creator>
  <cp:lastModifiedBy>Jason Filippou</cp:lastModifiedBy>
  <cp:revision>83</cp:revision>
  <cp:lastPrinted>2019-10-09T19:03:52Z</cp:lastPrinted>
  <dcterms:created xsi:type="dcterms:W3CDTF">2019-02-15T18:29:15Z</dcterms:created>
  <dcterms:modified xsi:type="dcterms:W3CDTF">2024-04-04T18:09:40Z</dcterms:modified>
</cp:coreProperties>
</file>